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Lst>
  <p:sldSz cy="5143500" cx="9144000"/>
  <p:notesSz cx="6858000" cy="9144000"/>
  <p:embeddedFontLst>
    <p:embeddedFont>
      <p:font typeface="Roboto"/>
      <p:regular r:id="rId73"/>
      <p:bold r:id="rId74"/>
      <p:italic r:id="rId75"/>
      <p:boldItalic r:id="rId7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125B6EF-DF1E-4C0A-BF1D-152659DAF517}">
  <a:tblStyle styleId="{7125B6EF-DF1E-4C0A-BF1D-152659DAF51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regular.fntdata"/><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font" Target="fonts/Roboto-italic.fntdata"/><Relationship Id="rId30" Type="http://schemas.openxmlformats.org/officeDocument/2006/relationships/slide" Target="slides/slide24.xml"/><Relationship Id="rId74" Type="http://schemas.openxmlformats.org/officeDocument/2006/relationships/font" Target="fonts/Roboto-bold.fntdata"/><Relationship Id="rId33" Type="http://schemas.openxmlformats.org/officeDocument/2006/relationships/slide" Target="slides/slide27.xml"/><Relationship Id="rId32" Type="http://schemas.openxmlformats.org/officeDocument/2006/relationships/slide" Target="slides/slide26.xml"/><Relationship Id="rId76" Type="http://schemas.openxmlformats.org/officeDocument/2006/relationships/font" Target="fonts/Roboto-boldItalic.fntdata"/><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a8e41e4e7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a8e41e4e7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a8e41e4e7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a8e41e4e7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a8e41e4e7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a8e41e4e7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a8e41e4e7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a8e41e4e7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a8e41e4e72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a8e41e4e72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8e41e4e72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8e41e4e72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a8e41e4e72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a8e41e4e72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8e41e4e7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8e41e4e7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8e41e4e72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8e41e4e72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a8e41e4e72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a8e41e4e72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9e470d_0_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9e470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a3c73985f3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a3c73985f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a8e41e4e72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a8e41e4e72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a8e41e4e72_0_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a8e41e4e72_0_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6f9e470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6f9e470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a8e41e4e72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a8e41e4e72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8e41e4e72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8e41e4e72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a8e41e4e72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a8e41e4e72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a8e41e4e72_0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a8e41e4e72_0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a8e41e4e72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a8e41e4e72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a8e41e4e72_0_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a8e41e4e72_0_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a8e41e4e7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a8e41e4e7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a8e41e4e72_0_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a8e41e4e72_0_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a8e41e4e72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a8e41e4e72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a8e41e4e72_0_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a8e41e4e72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a28f77e0f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a28f77e0f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a8e41e4e72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a8e41e4e72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a3c73985f3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a3c73985f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a8e41e4e72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a8e41e4e72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a8e41e4e72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a8e41e4e72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a8e41e4e72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a8e41e4e72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a8e41e4e72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a8e41e4e72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a8e41e4e7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a8e41e4e7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a8e41e4e72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a8e41e4e72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a8e41e4e7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a8e41e4e7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a8e41e4e72_0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a8e41e4e72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a3c73985f3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a3c73985f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a8e41e4e72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a8e41e4e72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a8e41e4e72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a8e41e4e72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a8e41e4e72_0_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a8e41e4e72_0_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a8e41e4e72_0_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a8e41e4e72_0_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a8e41e4e72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a8e41e4e72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a8e41e4e72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a8e41e4e72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a8e41e4e72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a8e41e4e72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a8e41e4e72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a8e41e4e72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a9b346d24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a9b346d24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a9b346d24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a9b346d24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a9b346d24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a9b346d24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a8e41e4e72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a8e41e4e72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a8e41e4e72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a8e41e4e72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a9b346d241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a9b346d241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a8e41e4e72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a8e41e4e72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a8e41e4e72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a8e41e4e72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a8e41e4e72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a8e41e4e72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a8e41e4e7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a8e41e4e7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a8e41e4e72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a8e41e4e72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a8e41e4e72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a8e41e4e72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 name="Shape 533"/>
        <p:cNvGrpSpPr/>
        <p:nvPr/>
      </p:nvGrpSpPr>
      <p:grpSpPr>
        <a:xfrm>
          <a:off x="0" y="0"/>
          <a:ext cx="0" cy="0"/>
          <a:chOff x="0" y="0"/>
          <a:chExt cx="0" cy="0"/>
        </a:xfrm>
      </p:grpSpPr>
      <p:sp>
        <p:nvSpPr>
          <p:cNvPr id="534" name="Google Shape;534;ga3c73985f3_0_1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35" name="Google Shape;535;ga3c73985f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a8e41e4e72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a8e41e4e72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a8e41e4e72_0_3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a8e41e4e72_0_3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a8e41e4e72_0_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a8e41e4e72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a3c73985f3_0_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a3c73985f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a8e41e4e7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a8e41e4e7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a8e41e4e7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a8e41e4e7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a9b9cef1a3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a9b9cef1a3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3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7.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image" Target="../media/image1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2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2.xml"/><Relationship Id="rId3" Type="http://schemas.openxmlformats.org/officeDocument/2006/relationships/image" Target="../media/image2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21.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6.png"/><Relationship Id="rId4" Type="http://schemas.openxmlformats.org/officeDocument/2006/relationships/image" Target="../media/image20.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3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9.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9.png"/><Relationship Id="rId4"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 Id="rId3" Type="http://schemas.openxmlformats.org/officeDocument/2006/relationships/image" Target="../media/image19.png"/><Relationship Id="rId4" Type="http://schemas.openxmlformats.org/officeDocument/2006/relationships/image" Target="../media/image23.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9.png"/><Relationship Id="rId4" Type="http://schemas.openxmlformats.org/officeDocument/2006/relationships/image" Target="../media/image29.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27.png"/><Relationship Id="rId4" Type="http://schemas.openxmlformats.org/officeDocument/2006/relationships/image" Target="../media/image32.png"/><Relationship Id="rId5" Type="http://schemas.openxmlformats.org/officeDocument/2006/relationships/image" Target="../media/image3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3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3.png"/><Relationship Id="rId5"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Fingerprint Spoof Detector Generalization</a:t>
            </a:r>
            <a:endParaRPr/>
          </a:p>
        </p:txBody>
      </p:sp>
      <p:sp>
        <p:nvSpPr>
          <p:cNvPr id="86" name="Google Shape;86;p13"/>
          <p:cNvSpPr txBox="1"/>
          <p:nvPr>
            <p:ph idx="1" type="subTitle"/>
          </p:nvPr>
        </p:nvSpPr>
        <p:spPr>
          <a:xfrm>
            <a:off x="598100" y="2715935"/>
            <a:ext cx="8222100" cy="7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Paper Authors: Tarang Chugh; Anil K. Jain</a:t>
            </a:r>
            <a:endParaRPr/>
          </a:p>
          <a:p>
            <a:pPr indent="0" lvl="0" marL="0" rtl="0" algn="l">
              <a:spcBef>
                <a:spcPts val="0"/>
              </a:spcBef>
              <a:spcAft>
                <a:spcPts val="0"/>
              </a:spcAft>
              <a:buNone/>
            </a:pPr>
            <a:r>
              <a:rPr lang="en"/>
              <a:t>IEEE Transactions on Information Forensics and Security</a:t>
            </a:r>
            <a:endParaRPr/>
          </a:p>
        </p:txBody>
      </p:sp>
      <p:sp>
        <p:nvSpPr>
          <p:cNvPr id="87" name="Google Shape;87;p13"/>
          <p:cNvSpPr txBox="1"/>
          <p:nvPr>
            <p:ph idx="1" type="subTitle"/>
          </p:nvPr>
        </p:nvSpPr>
        <p:spPr>
          <a:xfrm>
            <a:off x="598100" y="3596335"/>
            <a:ext cx="8222100" cy="77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Members: Noah Dunn, Steven Yu</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DEFCON </a:t>
            </a:r>
            <a:r>
              <a:rPr lang="en"/>
              <a:t>Conference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151" name="Google Shape;151;p2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1.1    The Physical Realm of Cybersecurity</a:t>
            </a:r>
            <a:endParaRPr>
              <a:solidFill>
                <a:srgbClr val="D5D5D5"/>
              </a:solidFill>
            </a:endParaRPr>
          </a:p>
          <a:p>
            <a:pPr indent="0" lvl="0" marL="0" rtl="0" algn="l">
              <a:spcBef>
                <a:spcPts val="1600"/>
              </a:spcBef>
              <a:spcAft>
                <a:spcPts val="0"/>
              </a:spcAft>
              <a:buNone/>
            </a:pPr>
            <a:r>
              <a:rPr lang="en">
                <a:solidFill>
                  <a:srgbClr val="D5D5D5"/>
                </a:solidFill>
              </a:rPr>
              <a:t>1.2    Understanding Physical Attacks</a:t>
            </a:r>
            <a:endParaRPr>
              <a:solidFill>
                <a:srgbClr val="D5D5D5"/>
              </a:solidFill>
            </a:endParaRPr>
          </a:p>
          <a:p>
            <a:pPr indent="0" lvl="0" marL="0" rtl="0" algn="l">
              <a:spcBef>
                <a:spcPts val="1600"/>
              </a:spcBef>
              <a:spcAft>
                <a:spcPts val="0"/>
              </a:spcAft>
              <a:buNone/>
            </a:pPr>
            <a:r>
              <a:rPr lang="en">
                <a:solidFill>
                  <a:srgbClr val="000000"/>
                </a:solidFill>
              </a:rPr>
              <a:t>1.3    Modern Attacks for Modern Cybersecurity</a:t>
            </a:r>
            <a:endParaRPr>
              <a:solidFill>
                <a:srgbClr val="000000"/>
              </a:solidFill>
            </a:endParaRPr>
          </a:p>
          <a:p>
            <a:pPr indent="0" lvl="0" marL="0" rtl="0" algn="l">
              <a:spcBef>
                <a:spcPts val="1600"/>
              </a:spcBef>
              <a:spcAft>
                <a:spcPts val="0"/>
              </a:spcAft>
              <a:buNone/>
            </a:pPr>
            <a:r>
              <a:rPr lang="en">
                <a:solidFill>
                  <a:srgbClr val="D5D5D5"/>
                </a:solidFill>
              </a:rPr>
              <a:t>1.4    Understanding Biometrics and Biometric Attacks</a:t>
            </a:r>
            <a:endParaRPr>
              <a:solidFill>
                <a:srgbClr val="D5D5D5"/>
              </a:solidFill>
            </a:endParaRPr>
          </a:p>
          <a:p>
            <a:pPr indent="0" lvl="0" marL="0" rtl="0" algn="l">
              <a:spcBef>
                <a:spcPts val="1600"/>
              </a:spcBef>
              <a:spcAft>
                <a:spcPts val="1600"/>
              </a:spcAft>
              <a:buNone/>
            </a:pPr>
            <a:r>
              <a:rPr lang="en">
                <a:solidFill>
                  <a:srgbClr val="D5D5D5"/>
                </a:solidFill>
              </a:rPr>
              <a:t>1.5    Fingerprint Spoofing Attacks</a:t>
            </a:r>
            <a:endParaRPr>
              <a:solidFill>
                <a:srgbClr val="D5D5D5"/>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1.3    Modern Attacks for Modern Cybersecurity</a:t>
            </a:r>
            <a:endParaRPr/>
          </a:p>
        </p:txBody>
      </p:sp>
      <p:sp>
        <p:nvSpPr>
          <p:cNvPr id="157" name="Google Shape;157;p24"/>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SzPts val="2100"/>
              <a:buChar char="●"/>
            </a:pPr>
            <a:r>
              <a:rPr lang="en" sz="2100"/>
              <a:t>...filled with desktop computers and mobile laptops that have access to company data..</a:t>
            </a:r>
            <a:endParaRPr sz="2100"/>
          </a:p>
          <a:p>
            <a:pPr indent="-361950" lvl="0" marL="457200" rtl="0" algn="l">
              <a:spcBef>
                <a:spcPts val="0"/>
              </a:spcBef>
              <a:spcAft>
                <a:spcPts val="0"/>
              </a:spcAft>
              <a:buSzPts val="2100"/>
              <a:buChar char="●"/>
            </a:pPr>
            <a:r>
              <a:rPr lang="en" sz="2100"/>
              <a:t>..mobile users able to take their computers out of the facilities</a:t>
            </a:r>
            <a:endParaRPr sz="2100"/>
          </a:p>
          <a:p>
            <a:pPr indent="0" lvl="0" marL="0" rtl="0" algn="l">
              <a:spcBef>
                <a:spcPts val="1600"/>
              </a:spcBef>
              <a:spcAft>
                <a:spcPts val="1600"/>
              </a:spcAft>
              <a:buNone/>
            </a:pPr>
            <a:r>
              <a:t/>
            </a:r>
            <a:endParaRPr sz="2100"/>
          </a:p>
        </p:txBody>
      </p:sp>
      <p:pic>
        <p:nvPicPr>
          <p:cNvPr id="158" name="Google Shape;158;p24"/>
          <p:cNvPicPr preferRelativeResize="0"/>
          <p:nvPr/>
        </p:nvPicPr>
        <p:blipFill>
          <a:blip r:embed="rId3">
            <a:alphaModFix/>
          </a:blip>
          <a:stretch>
            <a:fillRect/>
          </a:stretch>
        </p:blipFill>
        <p:spPr>
          <a:xfrm>
            <a:off x="5015850" y="1277200"/>
            <a:ext cx="3170799" cy="3244551"/>
          </a:xfrm>
          <a:prstGeom prst="rect">
            <a:avLst/>
          </a:prstGeom>
          <a:noFill/>
          <a:ln>
            <a:noFill/>
          </a:ln>
        </p:spPr>
      </p:pic>
      <p:sp>
        <p:nvSpPr>
          <p:cNvPr id="159" name="Google Shape;159;p24"/>
          <p:cNvSpPr txBox="1"/>
          <p:nvPr/>
        </p:nvSpPr>
        <p:spPr>
          <a:xfrm>
            <a:off x="780750" y="4733150"/>
            <a:ext cx="3061800" cy="23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400"/>
              <a:t>David Hutter. Physical security and why it is important. volume Informa-tion Security Reading Room. SANS Institute, Jun 2016.</a:t>
            </a:r>
            <a:endParaRPr sz="400"/>
          </a:p>
        </p:txBody>
      </p:sp>
      <p:sp>
        <p:nvSpPr>
          <p:cNvPr id="160" name="Google Shape;160;p24"/>
          <p:cNvSpPr txBox="1"/>
          <p:nvPr/>
        </p:nvSpPr>
        <p:spPr>
          <a:xfrm>
            <a:off x="5465750" y="4733150"/>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https://www.thesslstore.com/blog/the-top-9-cyber-security-threats-that-will-ruin-your-day/</a:t>
            </a:r>
            <a:endParaRPr sz="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1.3    Modern Attacks for Modern Cybersecurity</a:t>
            </a:r>
            <a:endParaRPr/>
          </a:p>
        </p:txBody>
      </p:sp>
      <p:sp>
        <p:nvSpPr>
          <p:cNvPr id="166" name="Google Shape;166;p2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Coke spokeswoman Ann Moore said the </a:t>
            </a:r>
            <a:r>
              <a:rPr lang="en" sz="1800">
                <a:solidFill>
                  <a:srgbClr val="FF0000"/>
                </a:solidFill>
              </a:rPr>
              <a:t>laptops</a:t>
            </a:r>
            <a:r>
              <a:rPr lang="en" sz="1800"/>
              <a:t> were </a:t>
            </a:r>
            <a:r>
              <a:rPr lang="en" sz="1800">
                <a:solidFill>
                  <a:srgbClr val="FF0000"/>
                </a:solidFill>
              </a:rPr>
              <a:t>stolen</a:t>
            </a:r>
            <a:r>
              <a:rPr lang="en" sz="1800"/>
              <a:t> by a former employee who had been assigned to maintain or dispose of equipment. </a:t>
            </a:r>
            <a:endParaRPr sz="1800"/>
          </a:p>
          <a:p>
            <a:pPr indent="-342900" lvl="0" marL="457200" rtl="0" algn="l">
              <a:spcBef>
                <a:spcPts val="0"/>
              </a:spcBef>
              <a:spcAft>
                <a:spcPts val="0"/>
              </a:spcAft>
              <a:buSzPts val="1800"/>
              <a:buChar char="●"/>
            </a:pPr>
            <a:r>
              <a:rPr lang="en" sz="1800"/>
              <a:t>Coke said company policy requires laptops to be encrypted, but the stolen computers </a:t>
            </a:r>
            <a:r>
              <a:rPr lang="en" sz="1800">
                <a:solidFill>
                  <a:srgbClr val="FF0000"/>
                </a:solidFill>
              </a:rPr>
              <a:t>hadn't yet been encrypted</a:t>
            </a:r>
            <a:r>
              <a:rPr lang="en" sz="1800"/>
              <a:t>.</a:t>
            </a:r>
            <a:endParaRPr sz="1800"/>
          </a:p>
          <a:p>
            <a:pPr indent="0" lvl="0" marL="0" rtl="0" algn="l">
              <a:spcBef>
                <a:spcPts val="1600"/>
              </a:spcBef>
              <a:spcAft>
                <a:spcPts val="1600"/>
              </a:spcAft>
              <a:buNone/>
            </a:pPr>
            <a:r>
              <a:t/>
            </a:r>
            <a:endParaRPr sz="1800"/>
          </a:p>
        </p:txBody>
      </p:sp>
      <p:sp>
        <p:nvSpPr>
          <p:cNvPr id="167" name="Google Shape;167;p25"/>
          <p:cNvSpPr txBox="1"/>
          <p:nvPr/>
        </p:nvSpPr>
        <p:spPr>
          <a:xfrm>
            <a:off x="1272900" y="4733150"/>
            <a:ext cx="2077500" cy="23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400"/>
              <a:t>https://www.wsj.com/articles/SB10001424052702304632204579341022959922200</a:t>
            </a:r>
            <a:endParaRPr sz="400"/>
          </a:p>
        </p:txBody>
      </p:sp>
      <p:sp>
        <p:nvSpPr>
          <p:cNvPr id="168" name="Google Shape;168;p25"/>
          <p:cNvSpPr txBox="1"/>
          <p:nvPr/>
        </p:nvSpPr>
        <p:spPr>
          <a:xfrm>
            <a:off x="5465750" y="4733150"/>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https://www.thesslstore.com/blog/the-top-9-cyber-security-threats-that-will-ruin-your-day/</a:t>
            </a:r>
            <a:endParaRPr sz="400"/>
          </a:p>
        </p:txBody>
      </p:sp>
      <p:pic>
        <p:nvPicPr>
          <p:cNvPr id="169" name="Google Shape;169;p25"/>
          <p:cNvPicPr preferRelativeResize="0"/>
          <p:nvPr/>
        </p:nvPicPr>
        <p:blipFill>
          <a:blip r:embed="rId3">
            <a:alphaModFix/>
          </a:blip>
          <a:stretch>
            <a:fillRect/>
          </a:stretch>
        </p:blipFill>
        <p:spPr>
          <a:xfrm>
            <a:off x="4829850" y="1229974"/>
            <a:ext cx="3639075" cy="32201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175" name="Google Shape;175;p2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1.1    The Physical Realm of Cybersecurity</a:t>
            </a:r>
            <a:endParaRPr>
              <a:solidFill>
                <a:srgbClr val="D5D5D5"/>
              </a:solidFill>
            </a:endParaRPr>
          </a:p>
          <a:p>
            <a:pPr indent="0" lvl="0" marL="0" rtl="0" algn="l">
              <a:spcBef>
                <a:spcPts val="1600"/>
              </a:spcBef>
              <a:spcAft>
                <a:spcPts val="0"/>
              </a:spcAft>
              <a:buNone/>
            </a:pPr>
            <a:r>
              <a:rPr lang="en">
                <a:solidFill>
                  <a:srgbClr val="D5D5D5"/>
                </a:solidFill>
              </a:rPr>
              <a:t>1.2    Understanding Physical Attacks</a:t>
            </a:r>
            <a:endParaRPr>
              <a:solidFill>
                <a:srgbClr val="D5D5D5"/>
              </a:solidFill>
            </a:endParaRPr>
          </a:p>
          <a:p>
            <a:pPr indent="0" lvl="0" marL="0" rtl="0" algn="l">
              <a:spcBef>
                <a:spcPts val="1600"/>
              </a:spcBef>
              <a:spcAft>
                <a:spcPts val="0"/>
              </a:spcAft>
              <a:buNone/>
            </a:pPr>
            <a:r>
              <a:rPr lang="en">
                <a:solidFill>
                  <a:srgbClr val="D5D5D5"/>
                </a:solidFill>
              </a:rPr>
              <a:t>1.3    Modern Attacks for Modern Cybersecurity</a:t>
            </a:r>
            <a:endParaRPr>
              <a:solidFill>
                <a:srgbClr val="D5D5D5"/>
              </a:solidFill>
            </a:endParaRPr>
          </a:p>
          <a:p>
            <a:pPr indent="0" lvl="0" marL="0" rtl="0" algn="l">
              <a:spcBef>
                <a:spcPts val="1600"/>
              </a:spcBef>
              <a:spcAft>
                <a:spcPts val="0"/>
              </a:spcAft>
              <a:buNone/>
            </a:pPr>
            <a:r>
              <a:rPr lang="en">
                <a:solidFill>
                  <a:srgbClr val="000000"/>
                </a:solidFill>
              </a:rPr>
              <a:t>1.4    Understanding Biometrics and Biometric Attacks</a:t>
            </a:r>
            <a:endParaRPr>
              <a:solidFill>
                <a:srgbClr val="000000"/>
              </a:solidFill>
            </a:endParaRPr>
          </a:p>
          <a:p>
            <a:pPr indent="0" lvl="0" marL="0" rtl="0" algn="l">
              <a:spcBef>
                <a:spcPts val="1600"/>
              </a:spcBef>
              <a:spcAft>
                <a:spcPts val="1600"/>
              </a:spcAft>
              <a:buNone/>
            </a:pPr>
            <a:r>
              <a:rPr lang="en">
                <a:solidFill>
                  <a:srgbClr val="D5D5D5"/>
                </a:solidFill>
              </a:rPr>
              <a:t>1.5    Fingerprint Spoofing Attacks</a:t>
            </a:r>
            <a:endParaRPr>
              <a:solidFill>
                <a:srgbClr val="D5D5D5"/>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1.4    Understanding Biometrics and Biometric Attacks</a:t>
            </a:r>
            <a:endParaRPr sz="2700"/>
          </a:p>
        </p:txBody>
      </p:sp>
      <p:sp>
        <p:nvSpPr>
          <p:cNvPr id="181" name="Google Shape;181;p27"/>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AsNorton Security states, “</a:t>
            </a:r>
            <a:r>
              <a:rPr lang="en" sz="2000">
                <a:solidFill>
                  <a:srgbClr val="FF0000"/>
                </a:solidFill>
              </a:rPr>
              <a:t>Biometrics</a:t>
            </a:r>
            <a:r>
              <a:rPr lang="en" sz="2000"/>
              <a:t> are a way to measure a person’s physical characteristics to verify their identity” </a:t>
            </a:r>
            <a:endParaRPr sz="2000"/>
          </a:p>
        </p:txBody>
      </p:sp>
      <p:sp>
        <p:nvSpPr>
          <p:cNvPr id="182" name="Google Shape;182;p27"/>
          <p:cNvSpPr txBox="1"/>
          <p:nvPr/>
        </p:nvSpPr>
        <p:spPr>
          <a:xfrm>
            <a:off x="5465750" y="4733150"/>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https://www.jdp.com/blog/single-national-criminal-database-myth-fbi-fingerprinting-works/</a:t>
            </a:r>
            <a:endParaRPr sz="400"/>
          </a:p>
        </p:txBody>
      </p:sp>
      <p:pic>
        <p:nvPicPr>
          <p:cNvPr id="183" name="Google Shape;183;p27"/>
          <p:cNvPicPr preferRelativeResize="0"/>
          <p:nvPr/>
        </p:nvPicPr>
        <p:blipFill>
          <a:blip r:embed="rId3">
            <a:alphaModFix/>
          </a:blip>
          <a:stretch>
            <a:fillRect/>
          </a:stretch>
        </p:blipFill>
        <p:spPr>
          <a:xfrm>
            <a:off x="5557688" y="1170200"/>
            <a:ext cx="2087131" cy="34105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1.4    Understanding Biometrics and Biometric Attacks</a:t>
            </a:r>
            <a:endParaRPr sz="2700"/>
          </a:p>
        </p:txBody>
      </p:sp>
      <p:sp>
        <p:nvSpPr>
          <p:cNvPr id="189" name="Google Shape;189;p28"/>
          <p:cNvSpPr txBox="1"/>
          <p:nvPr>
            <p:ph idx="1" type="body"/>
          </p:nvPr>
        </p:nvSpPr>
        <p:spPr>
          <a:xfrm>
            <a:off x="311700" y="1229975"/>
            <a:ext cx="44001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Presentation Attack</a:t>
            </a:r>
            <a:endParaRPr sz="2000"/>
          </a:p>
          <a:p>
            <a:pPr indent="-355600" lvl="1" marL="914400" rtl="0" algn="l">
              <a:spcBef>
                <a:spcPts val="0"/>
              </a:spcBef>
              <a:spcAft>
                <a:spcPts val="0"/>
              </a:spcAft>
              <a:buSzPts val="2000"/>
              <a:buChar char="○"/>
            </a:pPr>
            <a:r>
              <a:rPr lang="en" sz="2000"/>
              <a:t>An individual presents something that they should not possess</a:t>
            </a:r>
            <a:endParaRPr sz="2000"/>
          </a:p>
          <a:p>
            <a:pPr indent="-355600" lvl="1" marL="914400" rtl="0" algn="l">
              <a:spcBef>
                <a:spcPts val="0"/>
              </a:spcBef>
              <a:spcAft>
                <a:spcPts val="0"/>
              </a:spcAft>
              <a:buSzPts val="2000"/>
              <a:buChar char="○"/>
            </a:pPr>
            <a:r>
              <a:rPr lang="en" sz="2000"/>
              <a:t>In order to act as though they are another person</a:t>
            </a:r>
            <a:endParaRPr sz="2000"/>
          </a:p>
        </p:txBody>
      </p:sp>
      <p:sp>
        <p:nvSpPr>
          <p:cNvPr id="190" name="Google Shape;190;p28"/>
          <p:cNvSpPr txBox="1"/>
          <p:nvPr/>
        </p:nvSpPr>
        <p:spPr>
          <a:xfrm>
            <a:off x="5764100" y="4690700"/>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Hernandez-Ortega, Javier &amp; Fierrez, Julian &amp; Morales, Aythami &amp; Galbally, Javier. (2019). Introduction to Face Presentation Attack Detection. 10.1007/978-3-319-92627-8_9. </a:t>
            </a:r>
            <a:endParaRPr sz="400"/>
          </a:p>
        </p:txBody>
      </p:sp>
      <p:pic>
        <p:nvPicPr>
          <p:cNvPr id="191" name="Google Shape;191;p28"/>
          <p:cNvPicPr preferRelativeResize="0"/>
          <p:nvPr/>
        </p:nvPicPr>
        <p:blipFill>
          <a:blip r:embed="rId3">
            <a:alphaModFix/>
          </a:blip>
          <a:stretch>
            <a:fillRect/>
          </a:stretch>
        </p:blipFill>
        <p:spPr>
          <a:xfrm>
            <a:off x="4835900" y="1488150"/>
            <a:ext cx="4127400" cy="27746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197" name="Google Shape;197;p2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1.1    The Physical Realm of Cybersecurity</a:t>
            </a:r>
            <a:endParaRPr>
              <a:solidFill>
                <a:srgbClr val="D5D5D5"/>
              </a:solidFill>
            </a:endParaRPr>
          </a:p>
          <a:p>
            <a:pPr indent="0" lvl="0" marL="0" rtl="0" algn="l">
              <a:spcBef>
                <a:spcPts val="1600"/>
              </a:spcBef>
              <a:spcAft>
                <a:spcPts val="0"/>
              </a:spcAft>
              <a:buNone/>
            </a:pPr>
            <a:r>
              <a:rPr lang="en">
                <a:solidFill>
                  <a:srgbClr val="D5D5D5"/>
                </a:solidFill>
              </a:rPr>
              <a:t>1.2    Understanding Physical Attacks</a:t>
            </a:r>
            <a:endParaRPr>
              <a:solidFill>
                <a:srgbClr val="D5D5D5"/>
              </a:solidFill>
            </a:endParaRPr>
          </a:p>
          <a:p>
            <a:pPr indent="0" lvl="0" marL="0" rtl="0" algn="l">
              <a:spcBef>
                <a:spcPts val="1600"/>
              </a:spcBef>
              <a:spcAft>
                <a:spcPts val="0"/>
              </a:spcAft>
              <a:buNone/>
            </a:pPr>
            <a:r>
              <a:rPr lang="en">
                <a:solidFill>
                  <a:srgbClr val="D5D5D5"/>
                </a:solidFill>
              </a:rPr>
              <a:t>1.3    Modern Attacks for Modern Cybersecurity</a:t>
            </a:r>
            <a:endParaRPr>
              <a:solidFill>
                <a:srgbClr val="D5D5D5"/>
              </a:solidFill>
            </a:endParaRPr>
          </a:p>
          <a:p>
            <a:pPr indent="0" lvl="0" marL="0" rtl="0" algn="l">
              <a:spcBef>
                <a:spcPts val="1600"/>
              </a:spcBef>
              <a:spcAft>
                <a:spcPts val="0"/>
              </a:spcAft>
              <a:buNone/>
            </a:pPr>
            <a:r>
              <a:rPr lang="en">
                <a:solidFill>
                  <a:srgbClr val="D5D5D5"/>
                </a:solidFill>
              </a:rPr>
              <a:t>1.4    Understanding Biometrics and Biometric Attacks</a:t>
            </a:r>
            <a:endParaRPr>
              <a:solidFill>
                <a:srgbClr val="D5D5D5"/>
              </a:solidFill>
            </a:endParaRPr>
          </a:p>
          <a:p>
            <a:pPr indent="0" lvl="0" marL="0" rtl="0" algn="l">
              <a:spcBef>
                <a:spcPts val="1600"/>
              </a:spcBef>
              <a:spcAft>
                <a:spcPts val="1600"/>
              </a:spcAft>
              <a:buNone/>
            </a:pPr>
            <a:r>
              <a:rPr lang="en">
                <a:solidFill>
                  <a:srgbClr val="000000"/>
                </a:solidFill>
              </a:rPr>
              <a:t>1.5    Fingerprint Spoofing Attacks</a:t>
            </a:r>
            <a:endParaRPr>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1.5    Fingerprint Spoofing Attacks</a:t>
            </a:r>
            <a:endParaRPr sz="2700"/>
          </a:p>
        </p:txBody>
      </p:sp>
      <p:sp>
        <p:nvSpPr>
          <p:cNvPr id="203" name="Google Shape;203;p30"/>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Using fingerprint  of  a  known  user  to  gain  access  to  a known system</a:t>
            </a:r>
            <a:endParaRPr sz="2000"/>
          </a:p>
        </p:txBody>
      </p:sp>
      <p:sp>
        <p:nvSpPr>
          <p:cNvPr id="204" name="Google Shape;204;p30"/>
          <p:cNvSpPr txBox="1"/>
          <p:nvPr/>
        </p:nvSpPr>
        <p:spPr>
          <a:xfrm>
            <a:off x="5465750" y="4733150"/>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Fingerprint Spoof Detector Generalization</a:t>
            </a:r>
            <a:endParaRPr sz="400"/>
          </a:p>
        </p:txBody>
      </p:sp>
      <p:pic>
        <p:nvPicPr>
          <p:cNvPr id="205" name="Google Shape;205;p30"/>
          <p:cNvPicPr preferRelativeResize="0"/>
          <p:nvPr/>
        </p:nvPicPr>
        <p:blipFill>
          <a:blip r:embed="rId3">
            <a:alphaModFix/>
          </a:blip>
          <a:stretch>
            <a:fillRect/>
          </a:stretch>
        </p:blipFill>
        <p:spPr>
          <a:xfrm>
            <a:off x="4400325" y="1438375"/>
            <a:ext cx="4527602" cy="276099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1.5    Fingerprint Spoofing Attacks</a:t>
            </a:r>
            <a:endParaRPr sz="2700"/>
          </a:p>
        </p:txBody>
      </p:sp>
      <p:sp>
        <p:nvSpPr>
          <p:cNvPr id="211" name="Google Shape;211;p31"/>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Liveness detection systems</a:t>
            </a:r>
            <a:endParaRPr sz="2000"/>
          </a:p>
          <a:p>
            <a:pPr indent="-355600" lvl="1" marL="914400" rtl="0" algn="l">
              <a:spcBef>
                <a:spcPts val="0"/>
              </a:spcBef>
              <a:spcAft>
                <a:spcPts val="0"/>
              </a:spcAft>
              <a:buSzPts val="2000"/>
              <a:buChar char="○"/>
            </a:pPr>
            <a:r>
              <a:rPr lang="en" sz="2000"/>
              <a:t>iPhone</a:t>
            </a:r>
            <a:endParaRPr sz="2000"/>
          </a:p>
          <a:p>
            <a:pPr indent="-355600" lvl="1" marL="914400" rtl="0" algn="l">
              <a:spcBef>
                <a:spcPts val="0"/>
              </a:spcBef>
              <a:spcAft>
                <a:spcPts val="0"/>
              </a:spcAft>
              <a:buSzPts val="2000"/>
              <a:buChar char="○"/>
            </a:pPr>
            <a:r>
              <a:rPr lang="en" sz="2000"/>
              <a:t>November 2016 - Ohio State University</a:t>
            </a:r>
            <a:endParaRPr sz="2000"/>
          </a:p>
          <a:p>
            <a:pPr indent="-355600" lvl="1" marL="914400" rtl="0" algn="l">
              <a:spcBef>
                <a:spcPts val="0"/>
              </a:spcBef>
              <a:spcAft>
                <a:spcPts val="0"/>
              </a:spcAft>
              <a:buSzPts val="2000"/>
              <a:buChar char="○"/>
            </a:pPr>
            <a:r>
              <a:rPr lang="en" sz="2000"/>
              <a:t>‘Artan's lifeless fingerprint didn't unlock the device’</a:t>
            </a:r>
            <a:endParaRPr sz="2000"/>
          </a:p>
        </p:txBody>
      </p:sp>
      <p:sp>
        <p:nvSpPr>
          <p:cNvPr id="212" name="Google Shape;212;p31"/>
          <p:cNvSpPr txBox="1"/>
          <p:nvPr/>
        </p:nvSpPr>
        <p:spPr>
          <a:xfrm>
            <a:off x="5465750" y="4568975"/>
            <a:ext cx="2271000" cy="2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https://www.forbes.com/sites/thomasbrewster/2018/03/22/yes-cops-are-now-opening-iphones-with-dead-peoples-fingerprints/?sh=5fa9c06a393e</a:t>
            </a:r>
            <a:endParaRPr sz="400"/>
          </a:p>
        </p:txBody>
      </p:sp>
      <p:pic>
        <p:nvPicPr>
          <p:cNvPr id="213" name="Google Shape;213;p31"/>
          <p:cNvPicPr preferRelativeResize="0"/>
          <p:nvPr/>
        </p:nvPicPr>
        <p:blipFill>
          <a:blip r:embed="rId3">
            <a:alphaModFix/>
          </a:blip>
          <a:stretch>
            <a:fillRect/>
          </a:stretch>
        </p:blipFill>
        <p:spPr>
          <a:xfrm>
            <a:off x="4337450" y="1177275"/>
            <a:ext cx="4527599" cy="301481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 </a:t>
            </a:r>
            <a:r>
              <a:rPr lang="en"/>
              <a:t>Introduction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2"/>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2. </a:t>
            </a:r>
            <a:r>
              <a:rPr lang="en"/>
              <a:t>Previous work</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Previous work</a:t>
            </a:r>
            <a:endParaRPr/>
          </a:p>
        </p:txBody>
      </p:sp>
      <p:sp>
        <p:nvSpPr>
          <p:cNvPr id="224" name="Google Shape;224;p3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2.1    Origins of Fingerprint Spoofing Research</a:t>
            </a:r>
            <a:endParaRPr/>
          </a:p>
          <a:p>
            <a:pPr indent="0" lvl="0" marL="0" rtl="0" algn="l">
              <a:spcBef>
                <a:spcPts val="1600"/>
              </a:spcBef>
              <a:spcAft>
                <a:spcPts val="0"/>
              </a:spcAft>
              <a:buNone/>
            </a:pPr>
            <a:r>
              <a:rPr lang="en"/>
              <a:t>2.2    Modern Fingerprint Spoofing Research</a:t>
            </a:r>
            <a:endParaRPr/>
          </a:p>
          <a:p>
            <a:pPr indent="0" lvl="0" marL="0" rtl="0" algn="l">
              <a:spcBef>
                <a:spcPts val="1600"/>
              </a:spcBef>
              <a:spcAft>
                <a:spcPts val="0"/>
              </a:spcAft>
              <a:buNone/>
            </a:pPr>
            <a:r>
              <a:rPr lang="en"/>
              <a:t>2.3    Recent Anti-spoofing Results</a:t>
            </a:r>
            <a:endParaRPr/>
          </a:p>
          <a:p>
            <a:pPr indent="0" lvl="0" marL="0" rtl="0" algn="l">
              <a:spcBef>
                <a:spcPts val="1600"/>
              </a:spcBef>
              <a:spcAft>
                <a:spcPts val="1600"/>
              </a:spcAft>
              <a:buNone/>
            </a:pPr>
            <a:r>
              <a:rPr lang="en"/>
              <a:t>2.4    Dataset</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History </a:t>
            </a:r>
            <a:r>
              <a:rPr lang="en" sz="1400"/>
              <a:t>(The Fingerprint Sourcebook By National Criminal Justice Reference Service)</a:t>
            </a:r>
            <a:endParaRPr sz="1400"/>
          </a:p>
        </p:txBody>
      </p:sp>
      <p:grpSp>
        <p:nvGrpSpPr>
          <p:cNvPr id="230" name="Google Shape;230;p34"/>
          <p:cNvGrpSpPr/>
          <p:nvPr/>
        </p:nvGrpSpPr>
        <p:grpSpPr>
          <a:xfrm>
            <a:off x="166059" y="1361622"/>
            <a:ext cx="8811889" cy="3123909"/>
            <a:chOff x="767500" y="675350"/>
            <a:chExt cx="9420450" cy="3339650"/>
          </a:xfrm>
        </p:grpSpPr>
        <p:pic>
          <p:nvPicPr>
            <p:cNvPr id="231" name="Google Shape;231;p34"/>
            <p:cNvPicPr preferRelativeResize="0"/>
            <p:nvPr/>
          </p:nvPicPr>
          <p:blipFill>
            <a:blip r:embed="rId3">
              <a:alphaModFix/>
            </a:blip>
            <a:stretch>
              <a:fillRect/>
            </a:stretch>
          </p:blipFill>
          <p:spPr>
            <a:xfrm>
              <a:off x="767500" y="1131000"/>
              <a:ext cx="4743725" cy="2703494"/>
            </a:xfrm>
            <a:prstGeom prst="rect">
              <a:avLst/>
            </a:prstGeom>
            <a:noFill/>
            <a:ln>
              <a:noFill/>
            </a:ln>
          </p:spPr>
        </p:pic>
        <p:pic>
          <p:nvPicPr>
            <p:cNvPr id="232" name="Google Shape;232;p34"/>
            <p:cNvPicPr preferRelativeResize="0"/>
            <p:nvPr/>
          </p:nvPicPr>
          <p:blipFill>
            <a:blip r:embed="rId4">
              <a:alphaModFix/>
            </a:blip>
            <a:stretch>
              <a:fillRect/>
            </a:stretch>
          </p:blipFill>
          <p:spPr>
            <a:xfrm>
              <a:off x="5444225" y="675350"/>
              <a:ext cx="4743725" cy="3339650"/>
            </a:xfrm>
            <a:prstGeom prst="rect">
              <a:avLst/>
            </a:prstGeom>
            <a:noFill/>
            <a:ln>
              <a:noFill/>
            </a:ln>
          </p:spPr>
        </p:pic>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descr="Background pointer shape in timeline graphic" id="237" name="Google Shape;237;p35"/>
          <p:cNvSpPr/>
          <p:nvPr/>
        </p:nvSpPr>
        <p:spPr>
          <a:xfrm>
            <a:off x="1215196" y="2163625"/>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descr="Background pointer shape in timeline graphic" id="238" name="Google Shape;238;p35"/>
          <p:cNvSpPr/>
          <p:nvPr/>
        </p:nvSpPr>
        <p:spPr>
          <a:xfrm>
            <a:off x="2691316" y="2163625"/>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9" name="Google Shape;239;p35"/>
          <p:cNvSpPr txBox="1"/>
          <p:nvPr>
            <p:ph idx="4294967295" type="body"/>
          </p:nvPr>
        </p:nvSpPr>
        <p:spPr>
          <a:xfrm>
            <a:off x="3000579" y="2301175"/>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lt1"/>
                </a:solidFill>
              </a:rPr>
              <a:t>2000s</a:t>
            </a:r>
            <a:endParaRPr sz="1600">
              <a:solidFill>
                <a:schemeClr val="lt1"/>
              </a:solidFill>
            </a:endParaRPr>
          </a:p>
        </p:txBody>
      </p:sp>
      <p:grpSp>
        <p:nvGrpSpPr>
          <p:cNvPr id="240" name="Google Shape;240;p35"/>
          <p:cNvGrpSpPr/>
          <p:nvPr/>
        </p:nvGrpSpPr>
        <p:grpSpPr>
          <a:xfrm>
            <a:off x="3558895" y="2903583"/>
            <a:ext cx="198900" cy="593656"/>
            <a:chOff x="2223534" y="2938958"/>
            <a:chExt cx="198900" cy="593656"/>
          </a:xfrm>
        </p:grpSpPr>
        <p:cxnSp>
          <p:nvCxnSpPr>
            <p:cNvPr id="241" name="Google Shape;241;p35"/>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242" name="Google Shape;242;p35"/>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35"/>
          <p:cNvSpPr txBox="1"/>
          <p:nvPr>
            <p:ph idx="4294967295" type="body"/>
          </p:nvPr>
        </p:nvSpPr>
        <p:spPr>
          <a:xfrm>
            <a:off x="2264550" y="3629250"/>
            <a:ext cx="2787600" cy="382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Spoof Fingerprints Detection</a:t>
            </a:r>
            <a:endParaRPr sz="1600"/>
          </a:p>
        </p:txBody>
      </p:sp>
      <p:sp>
        <p:nvSpPr>
          <p:cNvPr descr="Background pointer shape in timeline graphic" id="244" name="Google Shape;244;p35"/>
          <p:cNvSpPr/>
          <p:nvPr/>
        </p:nvSpPr>
        <p:spPr>
          <a:xfrm>
            <a:off x="4346236" y="2163625"/>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45" name="Google Shape;245;p35"/>
          <p:cNvSpPr txBox="1"/>
          <p:nvPr>
            <p:ph idx="4294967295" type="body"/>
          </p:nvPr>
        </p:nvSpPr>
        <p:spPr>
          <a:xfrm>
            <a:off x="4642017" y="2301175"/>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lt1"/>
                </a:solidFill>
              </a:rPr>
              <a:t>2005</a:t>
            </a:r>
            <a:endParaRPr sz="1600">
              <a:solidFill>
                <a:schemeClr val="lt1"/>
              </a:solidFill>
            </a:endParaRPr>
          </a:p>
        </p:txBody>
      </p:sp>
      <p:grpSp>
        <p:nvGrpSpPr>
          <p:cNvPr id="246" name="Google Shape;246;p35"/>
          <p:cNvGrpSpPr/>
          <p:nvPr/>
        </p:nvGrpSpPr>
        <p:grpSpPr>
          <a:xfrm>
            <a:off x="5193807" y="1574840"/>
            <a:ext cx="198900" cy="593656"/>
            <a:chOff x="3918084" y="1610215"/>
            <a:chExt cx="198900" cy="593656"/>
          </a:xfrm>
        </p:grpSpPr>
        <p:cxnSp>
          <p:nvCxnSpPr>
            <p:cNvPr id="247" name="Google Shape;247;p35"/>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48" name="Google Shape;248;p35"/>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 name="Google Shape;249;p35"/>
          <p:cNvSpPr txBox="1"/>
          <p:nvPr>
            <p:ph idx="4294967295" type="body"/>
          </p:nvPr>
        </p:nvSpPr>
        <p:spPr>
          <a:xfrm>
            <a:off x="4367213" y="929500"/>
            <a:ext cx="2009100" cy="420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Liveness Detection</a:t>
            </a:r>
            <a:endParaRPr sz="1600"/>
          </a:p>
        </p:txBody>
      </p:sp>
      <p:sp>
        <p:nvSpPr>
          <p:cNvPr descr="Background pointer shape in timeline graphic" id="250" name="Google Shape;250;p35"/>
          <p:cNvSpPr/>
          <p:nvPr/>
        </p:nvSpPr>
        <p:spPr>
          <a:xfrm>
            <a:off x="6001156" y="2163625"/>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51" name="Google Shape;251;p35"/>
          <p:cNvSpPr txBox="1"/>
          <p:nvPr>
            <p:ph idx="4294967295" type="body"/>
          </p:nvPr>
        </p:nvSpPr>
        <p:spPr>
          <a:xfrm>
            <a:off x="6290962" y="2301175"/>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lt1"/>
                </a:solidFill>
              </a:rPr>
              <a:t>2019</a:t>
            </a:r>
            <a:endParaRPr sz="1600">
              <a:solidFill>
                <a:schemeClr val="lt1"/>
              </a:solidFill>
            </a:endParaRPr>
          </a:p>
        </p:txBody>
      </p:sp>
      <p:grpSp>
        <p:nvGrpSpPr>
          <p:cNvPr id="252" name="Google Shape;252;p35"/>
          <p:cNvGrpSpPr/>
          <p:nvPr/>
        </p:nvGrpSpPr>
        <p:grpSpPr>
          <a:xfrm>
            <a:off x="6847332" y="2903583"/>
            <a:ext cx="198900" cy="593656"/>
            <a:chOff x="5958946" y="2938958"/>
            <a:chExt cx="198900" cy="593656"/>
          </a:xfrm>
        </p:grpSpPr>
        <p:cxnSp>
          <p:nvCxnSpPr>
            <p:cNvPr id="253" name="Google Shape;253;p35"/>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254" name="Google Shape;254;p35"/>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 name="Google Shape;255;p35"/>
          <p:cNvSpPr txBox="1"/>
          <p:nvPr>
            <p:ph idx="4294967295" type="body"/>
          </p:nvPr>
        </p:nvSpPr>
        <p:spPr>
          <a:xfrm>
            <a:off x="6114697" y="3629250"/>
            <a:ext cx="1668000" cy="470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Slim-ResCNN</a:t>
            </a:r>
            <a:endParaRPr sz="1600"/>
          </a:p>
        </p:txBody>
      </p:sp>
      <p:sp>
        <p:nvSpPr>
          <p:cNvPr id="256" name="Google Shape;256;p35"/>
          <p:cNvSpPr txBox="1"/>
          <p:nvPr>
            <p:ph idx="4294967295"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Previous work</a:t>
            </a:r>
            <a:endParaRPr/>
          </a:p>
        </p:txBody>
      </p:sp>
      <p:sp>
        <p:nvSpPr>
          <p:cNvPr id="262" name="Google Shape;262;p3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2.1    Origins of Fingerprint Spoofing Research</a:t>
            </a:r>
            <a:endParaRPr>
              <a:solidFill>
                <a:srgbClr val="000000"/>
              </a:solidFill>
            </a:endParaRPr>
          </a:p>
          <a:p>
            <a:pPr indent="0" lvl="0" marL="0" rtl="0" algn="l">
              <a:spcBef>
                <a:spcPts val="1600"/>
              </a:spcBef>
              <a:spcAft>
                <a:spcPts val="0"/>
              </a:spcAft>
              <a:buNone/>
            </a:pPr>
            <a:r>
              <a:rPr lang="en">
                <a:solidFill>
                  <a:srgbClr val="D5D5D5"/>
                </a:solidFill>
              </a:rPr>
              <a:t>2.2    Modern Fingerprint Spoofing Research</a:t>
            </a:r>
            <a:endParaRPr>
              <a:solidFill>
                <a:srgbClr val="D5D5D5"/>
              </a:solidFill>
            </a:endParaRPr>
          </a:p>
          <a:p>
            <a:pPr indent="0" lvl="0" marL="0" rtl="0" algn="l">
              <a:spcBef>
                <a:spcPts val="1600"/>
              </a:spcBef>
              <a:spcAft>
                <a:spcPts val="0"/>
              </a:spcAft>
              <a:buNone/>
            </a:pPr>
            <a:r>
              <a:rPr lang="en">
                <a:solidFill>
                  <a:srgbClr val="D5D5D5"/>
                </a:solidFill>
              </a:rPr>
              <a:t>2.3    Recent Anti-spoofing Results</a:t>
            </a:r>
            <a:endParaRPr>
              <a:solidFill>
                <a:srgbClr val="D5D5D5"/>
              </a:solidFill>
            </a:endParaRPr>
          </a:p>
          <a:p>
            <a:pPr indent="0" lvl="0" marL="0" rtl="0" algn="l">
              <a:spcBef>
                <a:spcPts val="1600"/>
              </a:spcBef>
              <a:spcAft>
                <a:spcPts val="1600"/>
              </a:spcAft>
              <a:buNone/>
            </a:pPr>
            <a:r>
              <a:rPr lang="en">
                <a:solidFill>
                  <a:srgbClr val="D5D5D5"/>
                </a:solidFill>
              </a:rPr>
              <a:t>2.4    Dataset</a:t>
            </a:r>
            <a:endParaRPr>
              <a:solidFill>
                <a:srgbClr val="D5D5D5"/>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2.1    Origins of Fingerprint Spoofing Research</a:t>
            </a:r>
            <a:endParaRPr/>
          </a:p>
        </p:txBody>
      </p:sp>
      <p:sp>
        <p:nvSpPr>
          <p:cNvPr id="268" name="Google Shape;268;p3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Char char="●"/>
            </a:pPr>
            <a:r>
              <a:rPr lang="en" sz="2300"/>
              <a:t>Matsumoto et al. (2002): </a:t>
            </a:r>
            <a:endParaRPr sz="2300"/>
          </a:p>
          <a:p>
            <a:pPr indent="-349250" lvl="1" marL="914400" rtl="0" algn="l">
              <a:spcBef>
                <a:spcPts val="0"/>
              </a:spcBef>
              <a:spcAft>
                <a:spcPts val="0"/>
              </a:spcAft>
              <a:buSzPts val="1900"/>
              <a:buChar char="○"/>
            </a:pPr>
            <a:r>
              <a:rPr lang="en" sz="1900"/>
              <a:t>Fake fingerprints could trick automated sensor </a:t>
            </a:r>
            <a:endParaRPr sz="1900"/>
          </a:p>
          <a:p>
            <a:pPr indent="-374650" lvl="0" marL="457200" rtl="0" algn="l">
              <a:spcBef>
                <a:spcPts val="0"/>
              </a:spcBef>
              <a:spcAft>
                <a:spcPts val="0"/>
              </a:spcAft>
              <a:buSzPts val="2300"/>
              <a:buChar char="●"/>
            </a:pPr>
            <a:r>
              <a:rPr lang="en" sz="2300"/>
              <a:t>Shuckers</a:t>
            </a:r>
            <a:r>
              <a:rPr lang="en" sz="2300"/>
              <a:t> et al. (2002): </a:t>
            </a:r>
            <a:endParaRPr sz="2300"/>
          </a:p>
          <a:p>
            <a:pPr indent="-349250" lvl="1" marL="914400" rtl="0" algn="l">
              <a:spcBef>
                <a:spcPts val="0"/>
              </a:spcBef>
              <a:spcAft>
                <a:spcPts val="0"/>
              </a:spcAft>
              <a:buSzPts val="1900"/>
              <a:buChar char="○"/>
            </a:pPr>
            <a:r>
              <a:rPr lang="en" sz="1900"/>
              <a:t>Detecting these kind of spoofs; </a:t>
            </a:r>
            <a:endParaRPr sz="1900"/>
          </a:p>
          <a:p>
            <a:pPr indent="-349250" lvl="1" marL="914400" rtl="0" algn="l">
              <a:spcBef>
                <a:spcPts val="0"/>
              </a:spcBef>
              <a:spcAft>
                <a:spcPts val="0"/>
              </a:spcAft>
              <a:buSzPts val="1900"/>
              <a:buChar char="○"/>
            </a:pPr>
            <a:r>
              <a:rPr lang="en" sz="1900"/>
              <a:t>Different scanners’ performance; </a:t>
            </a:r>
            <a:endParaRPr sz="1900"/>
          </a:p>
          <a:p>
            <a:pPr indent="-349250" lvl="1" marL="914400" rtl="0" algn="l">
              <a:spcBef>
                <a:spcPts val="0"/>
              </a:spcBef>
              <a:spcAft>
                <a:spcPts val="0"/>
              </a:spcAft>
              <a:buSzPts val="1900"/>
              <a:buChar char="○"/>
            </a:pPr>
            <a:r>
              <a:rPr lang="en" sz="1900"/>
              <a:t>Anti-spoofing techniques </a:t>
            </a:r>
            <a:endParaRPr sz="1900"/>
          </a:p>
          <a:p>
            <a:pPr indent="0" lvl="0" marL="0" rtl="0" algn="l">
              <a:spcBef>
                <a:spcPts val="1600"/>
              </a:spcBef>
              <a:spcAft>
                <a:spcPts val="160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Previous work</a:t>
            </a:r>
            <a:endParaRPr/>
          </a:p>
        </p:txBody>
      </p:sp>
      <p:sp>
        <p:nvSpPr>
          <p:cNvPr id="274" name="Google Shape;274;p3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2.1    Origins of Fingerprint Spoofing Research</a:t>
            </a:r>
            <a:endParaRPr>
              <a:solidFill>
                <a:srgbClr val="D5D5D5"/>
              </a:solidFill>
            </a:endParaRPr>
          </a:p>
          <a:p>
            <a:pPr indent="0" lvl="0" marL="0" rtl="0" algn="l">
              <a:spcBef>
                <a:spcPts val="1600"/>
              </a:spcBef>
              <a:spcAft>
                <a:spcPts val="0"/>
              </a:spcAft>
              <a:buNone/>
            </a:pPr>
            <a:r>
              <a:rPr lang="en">
                <a:solidFill>
                  <a:srgbClr val="000000"/>
                </a:solidFill>
              </a:rPr>
              <a:t>2.2    Modern Fingerprint Spoofing Research</a:t>
            </a:r>
            <a:endParaRPr>
              <a:solidFill>
                <a:srgbClr val="000000"/>
              </a:solidFill>
            </a:endParaRPr>
          </a:p>
          <a:p>
            <a:pPr indent="0" lvl="0" marL="0" rtl="0" algn="l">
              <a:spcBef>
                <a:spcPts val="1600"/>
              </a:spcBef>
              <a:spcAft>
                <a:spcPts val="0"/>
              </a:spcAft>
              <a:buNone/>
            </a:pPr>
            <a:r>
              <a:rPr lang="en">
                <a:solidFill>
                  <a:srgbClr val="D5D5D5"/>
                </a:solidFill>
              </a:rPr>
              <a:t>2.3    Recent Anti-spoofing Results</a:t>
            </a:r>
            <a:endParaRPr>
              <a:solidFill>
                <a:srgbClr val="D5D5D5"/>
              </a:solidFill>
            </a:endParaRPr>
          </a:p>
          <a:p>
            <a:pPr indent="0" lvl="0" marL="0" rtl="0" algn="l">
              <a:spcBef>
                <a:spcPts val="1600"/>
              </a:spcBef>
              <a:spcAft>
                <a:spcPts val="1600"/>
              </a:spcAft>
              <a:buNone/>
            </a:pPr>
            <a:r>
              <a:rPr lang="en">
                <a:solidFill>
                  <a:srgbClr val="D5D5D5"/>
                </a:solidFill>
              </a:rPr>
              <a:t>2.4    Dataset</a:t>
            </a:r>
            <a:endParaRPr>
              <a:solidFill>
                <a:srgbClr val="D5D5D5"/>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2.2    Modern Fingerprint Spoofing Research</a:t>
            </a:r>
            <a:endParaRPr/>
          </a:p>
        </p:txBody>
      </p:sp>
      <p:sp>
        <p:nvSpPr>
          <p:cNvPr id="280" name="Google Shape;280;p3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en" sz="2600"/>
              <a:t>Reddy et al. (2008):</a:t>
            </a:r>
            <a:endParaRPr sz="2600"/>
          </a:p>
          <a:p>
            <a:pPr indent="-368300" lvl="1" marL="914400" rtl="0" algn="l">
              <a:spcBef>
                <a:spcPts val="0"/>
              </a:spcBef>
              <a:spcAft>
                <a:spcPts val="0"/>
              </a:spcAft>
              <a:buSzPts val="2200"/>
              <a:buChar char="○"/>
            </a:pPr>
            <a:r>
              <a:rPr lang="en" sz="2200"/>
              <a:t>Liveness detection - Oximetry</a:t>
            </a:r>
            <a:endParaRPr sz="2200"/>
          </a:p>
          <a:p>
            <a:pPr indent="-393700" lvl="0" marL="457200" rtl="0" algn="l">
              <a:spcBef>
                <a:spcPts val="0"/>
              </a:spcBef>
              <a:spcAft>
                <a:spcPts val="0"/>
              </a:spcAft>
              <a:buSzPts val="2600"/>
              <a:buChar char="●"/>
            </a:pPr>
            <a:r>
              <a:rPr lang="en" sz="2600"/>
              <a:t>Kumar et al.(2012):</a:t>
            </a:r>
            <a:endParaRPr sz="2600"/>
          </a:p>
          <a:p>
            <a:pPr indent="-368300" lvl="1" marL="914400" rtl="0" algn="l">
              <a:spcBef>
                <a:spcPts val="0"/>
              </a:spcBef>
              <a:spcAft>
                <a:spcPts val="0"/>
              </a:spcAft>
              <a:buSzPts val="2200"/>
              <a:buChar char="○"/>
            </a:pPr>
            <a:r>
              <a:rPr lang="en" sz="2200"/>
              <a:t>Finger veins</a:t>
            </a:r>
            <a:endParaRPr sz="2200"/>
          </a:p>
          <a:p>
            <a:pPr indent="-393700" lvl="0" marL="457200" rtl="0" algn="l">
              <a:spcBef>
                <a:spcPts val="0"/>
              </a:spcBef>
              <a:spcAft>
                <a:spcPts val="0"/>
              </a:spcAft>
              <a:buSzPts val="2600"/>
              <a:buChar char="●"/>
            </a:pPr>
            <a:r>
              <a:rPr lang="en" sz="2600"/>
              <a:t>Gragnaniello et al.(2013):</a:t>
            </a:r>
            <a:endParaRPr sz="2600"/>
          </a:p>
          <a:p>
            <a:pPr indent="-368300" lvl="1" marL="914400" rtl="0" algn="l">
              <a:spcBef>
                <a:spcPts val="0"/>
              </a:spcBef>
              <a:spcAft>
                <a:spcPts val="0"/>
              </a:spcAft>
              <a:buSzPts val="2200"/>
              <a:buChar char="○"/>
            </a:pPr>
            <a:r>
              <a:rPr lang="en" sz="2200"/>
              <a:t>Machine Learning Technique</a:t>
            </a:r>
            <a:endParaRPr sz="2200"/>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Previous work</a:t>
            </a:r>
            <a:endParaRPr/>
          </a:p>
        </p:txBody>
      </p:sp>
      <p:sp>
        <p:nvSpPr>
          <p:cNvPr id="286" name="Google Shape;286;p40"/>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2.1    Origins of Fingerprint Spoofing Research</a:t>
            </a:r>
            <a:endParaRPr>
              <a:solidFill>
                <a:srgbClr val="D5D5D5"/>
              </a:solidFill>
            </a:endParaRPr>
          </a:p>
          <a:p>
            <a:pPr indent="0" lvl="0" marL="0" rtl="0" algn="l">
              <a:spcBef>
                <a:spcPts val="1600"/>
              </a:spcBef>
              <a:spcAft>
                <a:spcPts val="0"/>
              </a:spcAft>
              <a:buNone/>
            </a:pPr>
            <a:r>
              <a:rPr lang="en">
                <a:solidFill>
                  <a:srgbClr val="D5D5D5"/>
                </a:solidFill>
              </a:rPr>
              <a:t>2.2    Modern Fingerprint Spoofing Research</a:t>
            </a:r>
            <a:endParaRPr>
              <a:solidFill>
                <a:srgbClr val="D5D5D5"/>
              </a:solidFill>
            </a:endParaRPr>
          </a:p>
          <a:p>
            <a:pPr indent="0" lvl="0" marL="0" rtl="0" algn="l">
              <a:spcBef>
                <a:spcPts val="1600"/>
              </a:spcBef>
              <a:spcAft>
                <a:spcPts val="0"/>
              </a:spcAft>
              <a:buNone/>
            </a:pPr>
            <a:r>
              <a:rPr lang="en">
                <a:solidFill>
                  <a:srgbClr val="000000"/>
                </a:solidFill>
              </a:rPr>
              <a:t>2.3    Recent Anti-spoofing Results</a:t>
            </a:r>
            <a:endParaRPr>
              <a:solidFill>
                <a:srgbClr val="000000"/>
              </a:solidFill>
            </a:endParaRPr>
          </a:p>
          <a:p>
            <a:pPr indent="0" lvl="0" marL="0" rtl="0" algn="l">
              <a:spcBef>
                <a:spcPts val="1600"/>
              </a:spcBef>
              <a:spcAft>
                <a:spcPts val="1600"/>
              </a:spcAft>
              <a:buNone/>
            </a:pPr>
            <a:r>
              <a:rPr lang="en">
                <a:solidFill>
                  <a:srgbClr val="D5D5D5"/>
                </a:solidFill>
              </a:rPr>
              <a:t>2.4    Dataset</a:t>
            </a:r>
            <a:endParaRPr>
              <a:solidFill>
                <a:srgbClr val="D5D5D5"/>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2.3    Recent Anti-spoofing Results</a:t>
            </a:r>
            <a:endParaRPr/>
          </a:p>
        </p:txBody>
      </p:sp>
      <p:sp>
        <p:nvSpPr>
          <p:cNvPr id="292" name="Google Shape;292;p4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Char char="●"/>
            </a:pPr>
            <a:r>
              <a:rPr lang="en" sz="2300"/>
              <a:t>State of the art spoof detectors:</a:t>
            </a:r>
            <a:endParaRPr sz="2300"/>
          </a:p>
          <a:p>
            <a:pPr indent="-349250" lvl="1" marL="914400" rtl="0" algn="l">
              <a:spcBef>
                <a:spcPts val="0"/>
              </a:spcBef>
              <a:spcAft>
                <a:spcPts val="0"/>
              </a:spcAft>
              <a:buSzPts val="1900"/>
              <a:buChar char="○"/>
            </a:pPr>
            <a:r>
              <a:rPr lang="en" sz="1900"/>
              <a:t>Fingerprint Spoof Buster</a:t>
            </a:r>
            <a:endParaRPr sz="1900"/>
          </a:p>
          <a:p>
            <a:pPr indent="-349250" lvl="2" marL="1371600" rtl="0" algn="l">
              <a:spcBef>
                <a:spcPts val="0"/>
              </a:spcBef>
              <a:spcAft>
                <a:spcPts val="0"/>
              </a:spcAft>
              <a:buSzPts val="1900"/>
              <a:buChar char="■"/>
            </a:pPr>
            <a:r>
              <a:rPr lang="en" sz="1900"/>
              <a:t>D</a:t>
            </a:r>
            <a:r>
              <a:rPr lang="en" sz="1900"/>
              <a:t>eep convolutional neural network </a:t>
            </a:r>
            <a:endParaRPr sz="1900"/>
          </a:p>
          <a:p>
            <a:pPr indent="-349250" lvl="1" marL="914400" rtl="0" algn="l">
              <a:spcBef>
                <a:spcPts val="0"/>
              </a:spcBef>
              <a:spcAft>
                <a:spcPts val="0"/>
              </a:spcAft>
              <a:buSzPts val="1900"/>
              <a:buChar char="○"/>
            </a:pPr>
            <a:r>
              <a:rPr lang="en" sz="1900"/>
              <a:t>Slim-ResCNN</a:t>
            </a:r>
            <a:endParaRPr sz="1900"/>
          </a:p>
          <a:p>
            <a:pPr indent="-349250" lvl="2" marL="1371600" rtl="0" algn="l">
              <a:spcBef>
                <a:spcPts val="0"/>
              </a:spcBef>
              <a:spcAft>
                <a:spcPts val="0"/>
              </a:spcAft>
              <a:buSzPts val="1900"/>
              <a:buChar char="■"/>
            </a:pPr>
            <a:r>
              <a:rPr lang="en" sz="1900"/>
              <a:t>A Deep Residual Convolutional Neural Network</a:t>
            </a:r>
            <a:endParaRPr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98" name="Google Shape;98;p1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The Physical Realm of Cybersecurity</a:t>
            </a:r>
            <a:endParaRPr/>
          </a:p>
          <a:p>
            <a:pPr indent="0" lvl="0" marL="0" rtl="0" algn="l">
              <a:spcBef>
                <a:spcPts val="1600"/>
              </a:spcBef>
              <a:spcAft>
                <a:spcPts val="0"/>
              </a:spcAft>
              <a:buNone/>
            </a:pPr>
            <a:r>
              <a:rPr lang="en"/>
              <a:t>1.2    Understanding Physical Attacks</a:t>
            </a:r>
            <a:endParaRPr/>
          </a:p>
          <a:p>
            <a:pPr indent="0" lvl="0" marL="0" rtl="0" algn="l">
              <a:spcBef>
                <a:spcPts val="1600"/>
              </a:spcBef>
              <a:spcAft>
                <a:spcPts val="0"/>
              </a:spcAft>
              <a:buNone/>
            </a:pPr>
            <a:r>
              <a:rPr lang="en"/>
              <a:t>1.3    Modern Attacks for Modern Cybersecurity</a:t>
            </a:r>
            <a:endParaRPr/>
          </a:p>
          <a:p>
            <a:pPr indent="0" lvl="0" marL="0" rtl="0" algn="l">
              <a:spcBef>
                <a:spcPts val="1600"/>
              </a:spcBef>
              <a:spcAft>
                <a:spcPts val="0"/>
              </a:spcAft>
              <a:buNone/>
            </a:pPr>
            <a:r>
              <a:rPr lang="en"/>
              <a:t>1.4    Understanding Biometrics and Biometric Attacks</a:t>
            </a:r>
            <a:endParaRPr/>
          </a:p>
          <a:p>
            <a:pPr indent="0" lvl="0" marL="0" rtl="0" algn="l">
              <a:spcBef>
                <a:spcPts val="1600"/>
              </a:spcBef>
              <a:spcAft>
                <a:spcPts val="1600"/>
              </a:spcAft>
              <a:buNone/>
            </a:pPr>
            <a:r>
              <a:rPr lang="en"/>
              <a:t>1.5    Fingerprint Spoofing Attacks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 Previous work</a:t>
            </a:r>
            <a:endParaRPr/>
          </a:p>
        </p:txBody>
      </p:sp>
      <p:sp>
        <p:nvSpPr>
          <p:cNvPr id="298" name="Google Shape;298;p4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2.1    Origins of Fingerprint Spoofing Research</a:t>
            </a:r>
            <a:endParaRPr>
              <a:solidFill>
                <a:srgbClr val="D5D5D5"/>
              </a:solidFill>
            </a:endParaRPr>
          </a:p>
          <a:p>
            <a:pPr indent="0" lvl="0" marL="0" rtl="0" algn="l">
              <a:spcBef>
                <a:spcPts val="1600"/>
              </a:spcBef>
              <a:spcAft>
                <a:spcPts val="0"/>
              </a:spcAft>
              <a:buNone/>
            </a:pPr>
            <a:r>
              <a:rPr lang="en">
                <a:solidFill>
                  <a:srgbClr val="D5D5D5"/>
                </a:solidFill>
              </a:rPr>
              <a:t>2.2    Modern Fingerprint Spoofing Research</a:t>
            </a:r>
            <a:endParaRPr>
              <a:solidFill>
                <a:srgbClr val="D5D5D5"/>
              </a:solidFill>
            </a:endParaRPr>
          </a:p>
          <a:p>
            <a:pPr indent="0" lvl="0" marL="0" rtl="0" algn="l">
              <a:spcBef>
                <a:spcPts val="1600"/>
              </a:spcBef>
              <a:spcAft>
                <a:spcPts val="0"/>
              </a:spcAft>
              <a:buNone/>
            </a:pPr>
            <a:r>
              <a:rPr lang="en">
                <a:solidFill>
                  <a:srgbClr val="D5D5D5"/>
                </a:solidFill>
              </a:rPr>
              <a:t>2.3    Recent Anti-spoofing Results</a:t>
            </a:r>
            <a:endParaRPr>
              <a:solidFill>
                <a:srgbClr val="D5D5D5"/>
              </a:solidFill>
            </a:endParaRPr>
          </a:p>
          <a:p>
            <a:pPr indent="0" lvl="0" marL="0" rtl="0" algn="l">
              <a:spcBef>
                <a:spcPts val="1600"/>
              </a:spcBef>
              <a:spcAft>
                <a:spcPts val="1600"/>
              </a:spcAft>
              <a:buNone/>
            </a:pPr>
            <a:r>
              <a:rPr lang="en"/>
              <a:t>2.4    Dataset</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Dataset</a:t>
            </a:r>
            <a:endParaRPr/>
          </a:p>
        </p:txBody>
      </p:sp>
      <p:sp>
        <p:nvSpPr>
          <p:cNvPr id="304" name="Google Shape;304;p43"/>
          <p:cNvSpPr txBox="1"/>
          <p:nvPr>
            <p:ph idx="1" type="body"/>
          </p:nvPr>
        </p:nvSpPr>
        <p:spPr>
          <a:xfrm>
            <a:off x="311700" y="1229875"/>
            <a:ext cx="8520600" cy="11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Sensor: Veridicom, Precise, Ethentica, Biometrika….</a:t>
            </a:r>
            <a:endParaRPr/>
          </a:p>
          <a:p>
            <a:pPr indent="0" lvl="0" marL="0" rtl="0" algn="l">
              <a:spcBef>
                <a:spcPts val="1600"/>
              </a:spcBef>
              <a:spcAft>
                <a:spcPts val="1600"/>
              </a:spcAft>
              <a:buNone/>
            </a:pPr>
            <a:r>
              <a:rPr lang="en"/>
              <a:t>Technology: Capacitive, Electro-optical, Optical</a:t>
            </a:r>
            <a:endParaRPr/>
          </a:p>
        </p:txBody>
      </p:sp>
      <p:graphicFrame>
        <p:nvGraphicFramePr>
          <p:cNvPr id="305" name="Google Shape;305;p43"/>
          <p:cNvGraphicFramePr/>
          <p:nvPr/>
        </p:nvGraphicFramePr>
        <p:xfrm>
          <a:off x="6042900" y="339240"/>
          <a:ext cx="3000000" cy="3000000"/>
        </p:xfrm>
        <a:graphic>
          <a:graphicData uri="http://schemas.openxmlformats.org/drawingml/2006/table">
            <a:tbl>
              <a:tblPr>
                <a:noFill/>
                <a:tableStyleId>{7125B6EF-DF1E-4C0A-BF1D-152659DAF517}</a:tableStyleId>
              </a:tblPr>
              <a:tblGrid>
                <a:gridCol w="815625"/>
                <a:gridCol w="1020925"/>
                <a:gridCol w="722400"/>
              </a:tblGrid>
              <a:tr h="220400">
                <a:tc>
                  <a:txBody>
                    <a:bodyPr/>
                    <a:lstStyle/>
                    <a:p>
                      <a:pPr indent="0" lvl="0" marL="0" rtl="0" algn="l">
                        <a:spcBef>
                          <a:spcPts val="0"/>
                        </a:spcBef>
                        <a:spcAft>
                          <a:spcPts val="0"/>
                        </a:spcAft>
                        <a:buNone/>
                      </a:pPr>
                      <a:r>
                        <a:rPr lang="en" sz="800"/>
                        <a:t>Dataset</a:t>
                      </a:r>
                      <a:endParaRPr sz="800"/>
                    </a:p>
                  </a:txBody>
                  <a:tcPr marT="91425" marB="91425" marR="91425" marL="91425"/>
                </a:tc>
                <a:tc>
                  <a:txBody>
                    <a:bodyPr/>
                    <a:lstStyle/>
                    <a:p>
                      <a:pPr indent="0" lvl="0" marL="0" rtl="0" algn="l">
                        <a:spcBef>
                          <a:spcPts val="0"/>
                        </a:spcBef>
                        <a:spcAft>
                          <a:spcPts val="0"/>
                        </a:spcAft>
                        <a:buNone/>
                      </a:pPr>
                      <a:r>
                        <a:rPr lang="en" sz="800"/>
                        <a:t>Sensor</a:t>
                      </a:r>
                      <a:endParaRPr sz="800"/>
                    </a:p>
                  </a:txBody>
                  <a:tcPr marT="91425" marB="91425" marR="91425" marL="91425"/>
                </a:tc>
                <a:tc>
                  <a:txBody>
                    <a:bodyPr/>
                    <a:lstStyle/>
                    <a:p>
                      <a:pPr indent="0" lvl="0" marL="0" rtl="0" algn="l">
                        <a:spcBef>
                          <a:spcPts val="0"/>
                        </a:spcBef>
                        <a:spcAft>
                          <a:spcPts val="0"/>
                        </a:spcAft>
                        <a:buNone/>
                      </a:pPr>
                      <a:r>
                        <a:rPr lang="en" sz="800"/>
                        <a:t>Technology</a:t>
                      </a:r>
                      <a:endParaRPr sz="800"/>
                    </a:p>
                  </a:txBody>
                  <a:tcPr marT="91425" marB="91425" marR="91425" marL="91425"/>
                </a:tc>
              </a:tr>
              <a:tr h="234550">
                <a:tc>
                  <a:txBody>
                    <a:bodyPr/>
                    <a:lstStyle/>
                    <a:p>
                      <a:pPr indent="0" lvl="0" marL="0" rtl="0" algn="l">
                        <a:spcBef>
                          <a:spcPts val="0"/>
                        </a:spcBef>
                        <a:spcAft>
                          <a:spcPts val="0"/>
                        </a:spcAft>
                        <a:buNone/>
                      </a:pPr>
                      <a:r>
                        <a:rPr lang="en" sz="800"/>
                        <a:t>LivDet 2011</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Sagem</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Digital Persona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Italdata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149650">
                <a:tc>
                  <a:txBody>
                    <a:bodyPr/>
                    <a:lstStyle/>
                    <a:p>
                      <a:pPr indent="0" lvl="0" marL="0" rtl="0" algn="l">
                        <a:spcBef>
                          <a:spcPts val="0"/>
                        </a:spcBef>
                        <a:spcAft>
                          <a:spcPts val="0"/>
                        </a:spcAft>
                        <a:buNone/>
                      </a:pPr>
                      <a:r>
                        <a:rPr lang="en" sz="800"/>
                        <a:t>LivDet 2013</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CrossMatch</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Swipe</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Italdata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bl>
          </a:graphicData>
        </a:graphic>
      </p:graphicFrame>
      <p:graphicFrame>
        <p:nvGraphicFramePr>
          <p:cNvPr id="306" name="Google Shape;306;p43"/>
          <p:cNvGraphicFramePr/>
          <p:nvPr/>
        </p:nvGraphicFramePr>
        <p:xfrm>
          <a:off x="2547875" y="2304490"/>
          <a:ext cx="3000000" cy="3000000"/>
        </p:xfrm>
        <a:graphic>
          <a:graphicData uri="http://schemas.openxmlformats.org/drawingml/2006/table">
            <a:tbl>
              <a:tblPr>
                <a:noFill/>
                <a:tableStyleId>{7125B6EF-DF1E-4C0A-BF1D-152659DAF517}</a:tableStyleId>
              </a:tblPr>
              <a:tblGrid>
                <a:gridCol w="815625"/>
                <a:gridCol w="1020925"/>
                <a:gridCol w="722400"/>
              </a:tblGrid>
              <a:tr h="100000">
                <a:tc>
                  <a:txBody>
                    <a:bodyPr/>
                    <a:lstStyle/>
                    <a:p>
                      <a:pPr indent="0" lvl="0" marL="0" rtl="0" algn="l">
                        <a:spcBef>
                          <a:spcPts val="0"/>
                        </a:spcBef>
                        <a:spcAft>
                          <a:spcPts val="0"/>
                        </a:spcAft>
                        <a:buNone/>
                      </a:pPr>
                      <a:r>
                        <a:rPr lang="en" sz="800"/>
                        <a:t>Dataset</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800"/>
                        <a:t>Sensor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800"/>
                        <a:t>Technology</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00000">
                <a:tc>
                  <a:txBody>
                    <a:bodyPr/>
                    <a:lstStyle/>
                    <a:p>
                      <a:pPr indent="0" lvl="0" marL="0" rtl="0" algn="l">
                        <a:spcBef>
                          <a:spcPts val="0"/>
                        </a:spcBef>
                        <a:spcAft>
                          <a:spcPts val="0"/>
                        </a:spcAft>
                        <a:buNone/>
                      </a:pPr>
                      <a:r>
                        <a:rPr lang="en" sz="800"/>
                        <a:t>LivDet 2015</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800"/>
                        <a:t>Green Bit</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800"/>
                        <a:t>Optical</a:t>
                      </a:r>
                      <a:endParaRPr sz="800"/>
                    </a:p>
                  </a:txBody>
                  <a:tcPr marT="91425" marB="91425" marR="91425" marL="91425">
                    <a:lnT cap="flat" cmpd="sng" w="9525">
                      <a:solidFill>
                        <a:srgbClr val="9E9E9E"/>
                      </a:solidFill>
                      <a:prstDash val="solid"/>
                      <a:round/>
                      <a:headEnd len="sm" w="sm" type="none"/>
                      <a:tailEnd len="sm" w="sm" type="none"/>
                    </a:lnT>
                  </a:tcPr>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Digital Persona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Crossmatch</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rPr lang="en" sz="800"/>
                        <a:t>MSU</a:t>
                      </a:r>
                      <a:endParaRPr sz="800"/>
                    </a:p>
                  </a:txBody>
                  <a:tcPr marT="91425" marB="91425" marR="91425" marL="91425"/>
                </a:tc>
                <a:tc>
                  <a:txBody>
                    <a:bodyPr/>
                    <a:lstStyle/>
                    <a:p>
                      <a:pPr indent="0" lvl="0" marL="0" rtl="0" algn="l">
                        <a:spcBef>
                          <a:spcPts val="0"/>
                        </a:spcBef>
                        <a:spcAft>
                          <a:spcPts val="0"/>
                        </a:spcAft>
                        <a:buNone/>
                      </a:pPr>
                      <a:r>
                        <a:rPr lang="en" sz="800"/>
                        <a:t>Identix</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Dataset - Addon </a:t>
            </a:r>
            <a:endParaRPr/>
          </a:p>
        </p:txBody>
      </p:sp>
      <p:sp>
        <p:nvSpPr>
          <p:cNvPr id="312" name="Google Shape;312;p44"/>
          <p:cNvSpPr txBox="1"/>
          <p:nvPr>
            <p:ph idx="1" type="body"/>
          </p:nvPr>
        </p:nvSpPr>
        <p:spPr>
          <a:xfrm>
            <a:off x="311700" y="1229875"/>
            <a:ext cx="852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Technology: Capacitive</a:t>
            </a:r>
            <a:endParaRPr/>
          </a:p>
        </p:txBody>
      </p:sp>
      <p:pic>
        <p:nvPicPr>
          <p:cNvPr id="313" name="Google Shape;313;p44"/>
          <p:cNvPicPr preferRelativeResize="0"/>
          <p:nvPr/>
        </p:nvPicPr>
        <p:blipFill>
          <a:blip r:embed="rId3">
            <a:alphaModFix/>
          </a:blip>
          <a:stretch>
            <a:fillRect/>
          </a:stretch>
        </p:blipFill>
        <p:spPr>
          <a:xfrm>
            <a:off x="1149625" y="1779775"/>
            <a:ext cx="7000400" cy="2841825"/>
          </a:xfrm>
          <a:prstGeom prst="rect">
            <a:avLst/>
          </a:prstGeom>
          <a:noFill/>
          <a:ln>
            <a:noFill/>
          </a:ln>
        </p:spPr>
      </p:pic>
      <p:sp>
        <p:nvSpPr>
          <p:cNvPr id="314" name="Google Shape;314;p44"/>
          <p:cNvSpPr txBox="1"/>
          <p:nvPr/>
        </p:nvSpPr>
        <p:spPr>
          <a:xfrm>
            <a:off x="6937275" y="4689100"/>
            <a:ext cx="1500000" cy="2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
              <a:t>https://www.androidauthority.com/how-fingerprint-scanners-work-670934/</a:t>
            </a:r>
            <a:endParaRPr sz="3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Dataset - Addon </a:t>
            </a:r>
            <a:endParaRPr/>
          </a:p>
        </p:txBody>
      </p:sp>
      <p:sp>
        <p:nvSpPr>
          <p:cNvPr id="320" name="Google Shape;320;p45"/>
          <p:cNvSpPr txBox="1"/>
          <p:nvPr>
            <p:ph idx="1" type="body"/>
          </p:nvPr>
        </p:nvSpPr>
        <p:spPr>
          <a:xfrm>
            <a:off x="311700" y="1229875"/>
            <a:ext cx="852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Technology: </a:t>
            </a:r>
            <a:r>
              <a:rPr lang="en"/>
              <a:t>Electro-optical</a:t>
            </a:r>
            <a:endParaRPr/>
          </a:p>
        </p:txBody>
      </p:sp>
      <p:sp>
        <p:nvSpPr>
          <p:cNvPr id="321" name="Google Shape;321;p45"/>
          <p:cNvSpPr txBox="1"/>
          <p:nvPr/>
        </p:nvSpPr>
        <p:spPr>
          <a:xfrm>
            <a:off x="6876850" y="4668350"/>
            <a:ext cx="1500000" cy="2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
              <a:t>https://www.androidauthority.com/how-fingerprint-scanners-work-670934/</a:t>
            </a:r>
            <a:endParaRPr sz="300"/>
          </a:p>
        </p:txBody>
      </p:sp>
      <p:pic>
        <p:nvPicPr>
          <p:cNvPr id="322" name="Google Shape;322;p45"/>
          <p:cNvPicPr preferRelativeResize="0"/>
          <p:nvPr/>
        </p:nvPicPr>
        <p:blipFill>
          <a:blip r:embed="rId3">
            <a:alphaModFix/>
          </a:blip>
          <a:stretch>
            <a:fillRect/>
          </a:stretch>
        </p:blipFill>
        <p:spPr>
          <a:xfrm>
            <a:off x="3915700" y="2037200"/>
            <a:ext cx="4762500" cy="183832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4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Dataset - Addon </a:t>
            </a:r>
            <a:endParaRPr/>
          </a:p>
        </p:txBody>
      </p:sp>
      <p:sp>
        <p:nvSpPr>
          <p:cNvPr id="328" name="Google Shape;328;p46"/>
          <p:cNvSpPr txBox="1"/>
          <p:nvPr>
            <p:ph idx="1" type="body"/>
          </p:nvPr>
        </p:nvSpPr>
        <p:spPr>
          <a:xfrm>
            <a:off x="311700" y="1229875"/>
            <a:ext cx="8520600" cy="48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Technology: </a:t>
            </a:r>
            <a:r>
              <a:rPr lang="en"/>
              <a:t>Optical</a:t>
            </a:r>
            <a:endParaRPr/>
          </a:p>
        </p:txBody>
      </p:sp>
      <p:pic>
        <p:nvPicPr>
          <p:cNvPr id="329" name="Google Shape;329;p46"/>
          <p:cNvPicPr preferRelativeResize="0"/>
          <p:nvPr/>
        </p:nvPicPr>
        <p:blipFill>
          <a:blip r:embed="rId3">
            <a:alphaModFix/>
          </a:blip>
          <a:stretch>
            <a:fillRect/>
          </a:stretch>
        </p:blipFill>
        <p:spPr>
          <a:xfrm>
            <a:off x="3039325" y="1330125"/>
            <a:ext cx="4594575" cy="3338225"/>
          </a:xfrm>
          <a:prstGeom prst="rect">
            <a:avLst/>
          </a:prstGeom>
          <a:noFill/>
          <a:ln>
            <a:noFill/>
          </a:ln>
        </p:spPr>
      </p:pic>
      <p:sp>
        <p:nvSpPr>
          <p:cNvPr id="330" name="Google Shape;330;p46"/>
          <p:cNvSpPr txBox="1"/>
          <p:nvPr/>
        </p:nvSpPr>
        <p:spPr>
          <a:xfrm>
            <a:off x="6876850" y="4668350"/>
            <a:ext cx="1500000" cy="22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
              <a:t>https://www.androidauthority.com/how-fingerprint-scanners-work-670934/</a:t>
            </a:r>
            <a:endParaRPr sz="3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7"/>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3. </a:t>
            </a:r>
            <a:r>
              <a:rPr lang="en"/>
              <a:t>Main results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Main results</a:t>
            </a:r>
            <a:endParaRPr/>
          </a:p>
        </p:txBody>
      </p:sp>
      <p:sp>
        <p:nvSpPr>
          <p:cNvPr id="341" name="Google Shape;341;p4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3.1    UMG Results Overview</a:t>
            </a:r>
            <a:endParaRPr/>
          </a:p>
          <a:p>
            <a:pPr indent="0" lvl="0" marL="0" rtl="0" algn="l">
              <a:spcBef>
                <a:spcPts val="1600"/>
              </a:spcBef>
              <a:spcAft>
                <a:spcPts val="0"/>
              </a:spcAft>
              <a:buNone/>
            </a:pPr>
            <a:r>
              <a:rPr lang="en"/>
              <a:t>3.2    UMG Input Data</a:t>
            </a:r>
            <a:endParaRPr/>
          </a:p>
          <a:p>
            <a:pPr indent="0" lvl="0" marL="0" rtl="0" algn="l">
              <a:spcBef>
                <a:spcPts val="1600"/>
              </a:spcBef>
              <a:spcAft>
                <a:spcPts val="1600"/>
              </a:spcAft>
              <a:buNone/>
            </a:pPr>
            <a:r>
              <a:rPr lang="en"/>
              <a:t>3.3    UMG Performance Results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Main results</a:t>
            </a:r>
            <a:endParaRPr/>
          </a:p>
        </p:txBody>
      </p:sp>
      <p:sp>
        <p:nvSpPr>
          <p:cNvPr id="347" name="Google Shape;347;p4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3.1    UMG Results Overview</a:t>
            </a:r>
            <a:endParaRPr>
              <a:solidFill>
                <a:srgbClr val="000000"/>
              </a:solidFill>
            </a:endParaRPr>
          </a:p>
          <a:p>
            <a:pPr indent="0" lvl="0" marL="0" rtl="0" algn="l">
              <a:spcBef>
                <a:spcPts val="1600"/>
              </a:spcBef>
              <a:spcAft>
                <a:spcPts val="0"/>
              </a:spcAft>
              <a:buNone/>
            </a:pPr>
            <a:r>
              <a:rPr lang="en">
                <a:solidFill>
                  <a:srgbClr val="D5D5D5"/>
                </a:solidFill>
              </a:rPr>
              <a:t>3.2    UMG Input Data</a:t>
            </a:r>
            <a:endParaRPr>
              <a:solidFill>
                <a:srgbClr val="D5D5D5"/>
              </a:solidFill>
            </a:endParaRPr>
          </a:p>
          <a:p>
            <a:pPr indent="0" lvl="0" marL="0" rtl="0" algn="l">
              <a:spcBef>
                <a:spcPts val="1600"/>
              </a:spcBef>
              <a:spcAft>
                <a:spcPts val="1600"/>
              </a:spcAft>
              <a:buNone/>
            </a:pPr>
            <a:r>
              <a:rPr lang="en">
                <a:solidFill>
                  <a:srgbClr val="D5D5D5"/>
                </a:solidFill>
              </a:rPr>
              <a:t>3.3    UMG Performance Results</a:t>
            </a:r>
            <a:endParaRPr>
              <a:solidFill>
                <a:srgbClr val="D5D5D5"/>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5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3.1    UMG Results Overview</a:t>
            </a:r>
            <a:endParaRPr sz="2700"/>
          </a:p>
        </p:txBody>
      </p:sp>
      <p:sp>
        <p:nvSpPr>
          <p:cNvPr id="353" name="Google Shape;353;p50"/>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Universal Material Generator (UMG)</a:t>
            </a:r>
            <a:endParaRPr sz="2000"/>
          </a:p>
          <a:p>
            <a:pPr indent="-355600" lvl="0" marL="457200" rtl="0" algn="l">
              <a:spcBef>
                <a:spcPts val="0"/>
              </a:spcBef>
              <a:spcAft>
                <a:spcPts val="0"/>
              </a:spcAft>
              <a:buSzPts val="2000"/>
              <a:buChar char="●"/>
            </a:pPr>
            <a:r>
              <a:rPr lang="en" sz="2000"/>
              <a:t>Taking the texture features of </a:t>
            </a:r>
            <a:r>
              <a:rPr lang="en" sz="2000">
                <a:solidFill>
                  <a:srgbClr val="00FF00"/>
                </a:solidFill>
              </a:rPr>
              <a:t>given, known, fingerprint  images</a:t>
            </a:r>
            <a:r>
              <a:rPr lang="en"/>
              <a:t> + </a:t>
            </a:r>
            <a:r>
              <a:rPr lang="en" sz="2000">
                <a:solidFill>
                  <a:srgbClr val="00FF00"/>
                </a:solidFill>
              </a:rPr>
              <a:t>spoofs</a:t>
            </a:r>
            <a:r>
              <a:rPr lang="en"/>
              <a:t> </a:t>
            </a:r>
            <a:r>
              <a:rPr lang="en" sz="2000"/>
              <a:t>  and  </a:t>
            </a:r>
            <a:r>
              <a:rPr lang="en" sz="2000">
                <a:solidFill>
                  <a:srgbClr val="00FFFF"/>
                </a:solidFill>
              </a:rPr>
              <a:t>synthesizing  new  materials</a:t>
            </a:r>
            <a:r>
              <a:rPr lang="en" sz="2000"/>
              <a:t>  to  be  added  to  the  existing database</a:t>
            </a:r>
            <a:endParaRPr sz="2000"/>
          </a:p>
          <a:p>
            <a:pPr indent="-355600" lvl="0" marL="457200" rtl="0" algn="l">
              <a:spcBef>
                <a:spcPts val="0"/>
              </a:spcBef>
              <a:spcAft>
                <a:spcPts val="0"/>
              </a:spcAft>
              <a:buSzPts val="2000"/>
              <a:buChar char="●"/>
            </a:pPr>
            <a:r>
              <a:rPr lang="en" sz="2000"/>
              <a:t>Training and testing against  materials  not  seen before</a:t>
            </a:r>
            <a:endParaRPr sz="2000"/>
          </a:p>
        </p:txBody>
      </p:sp>
      <p:pic>
        <p:nvPicPr>
          <p:cNvPr id="354" name="Google Shape;354;p50"/>
          <p:cNvPicPr preferRelativeResize="0"/>
          <p:nvPr/>
        </p:nvPicPr>
        <p:blipFill>
          <a:blip r:embed="rId3">
            <a:alphaModFix/>
          </a:blip>
          <a:stretch>
            <a:fillRect/>
          </a:stretch>
        </p:blipFill>
        <p:spPr>
          <a:xfrm>
            <a:off x="4464000" y="1017800"/>
            <a:ext cx="4477478" cy="3820903"/>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Main results</a:t>
            </a:r>
            <a:endParaRPr/>
          </a:p>
        </p:txBody>
      </p:sp>
      <p:sp>
        <p:nvSpPr>
          <p:cNvPr id="360" name="Google Shape;360;p5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3.1    UMG Results Overview</a:t>
            </a:r>
            <a:endParaRPr>
              <a:solidFill>
                <a:srgbClr val="D5D5D5"/>
              </a:solidFill>
            </a:endParaRPr>
          </a:p>
          <a:p>
            <a:pPr indent="0" lvl="0" marL="0" rtl="0" algn="l">
              <a:spcBef>
                <a:spcPts val="1600"/>
              </a:spcBef>
              <a:spcAft>
                <a:spcPts val="0"/>
              </a:spcAft>
              <a:buNone/>
            </a:pPr>
            <a:r>
              <a:rPr lang="en">
                <a:solidFill>
                  <a:srgbClr val="000000"/>
                </a:solidFill>
              </a:rPr>
              <a:t>3.2    UMG Input Data</a:t>
            </a:r>
            <a:endParaRPr>
              <a:solidFill>
                <a:srgbClr val="000000"/>
              </a:solidFill>
            </a:endParaRPr>
          </a:p>
          <a:p>
            <a:pPr indent="0" lvl="0" marL="0" rtl="0" algn="l">
              <a:spcBef>
                <a:spcPts val="1600"/>
              </a:spcBef>
              <a:spcAft>
                <a:spcPts val="1600"/>
              </a:spcAft>
              <a:buNone/>
            </a:pPr>
            <a:r>
              <a:rPr lang="en">
                <a:solidFill>
                  <a:srgbClr val="D5D5D5"/>
                </a:solidFill>
              </a:rPr>
              <a:t>3.3    UMG Performance Results</a:t>
            </a:r>
            <a:endParaRPr>
              <a:solidFill>
                <a:srgbClr val="D5D5D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104" name="Google Shape;104;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1.1    The Physical Realm of Cybersecurity</a:t>
            </a:r>
            <a:endParaRPr>
              <a:solidFill>
                <a:srgbClr val="000000"/>
              </a:solidFill>
            </a:endParaRPr>
          </a:p>
          <a:p>
            <a:pPr indent="0" lvl="0" marL="0" rtl="0" algn="l">
              <a:spcBef>
                <a:spcPts val="1600"/>
              </a:spcBef>
              <a:spcAft>
                <a:spcPts val="0"/>
              </a:spcAft>
              <a:buNone/>
            </a:pPr>
            <a:r>
              <a:rPr lang="en">
                <a:solidFill>
                  <a:srgbClr val="D5D5D5"/>
                </a:solidFill>
              </a:rPr>
              <a:t>1.2    Understanding Physical Attacks</a:t>
            </a:r>
            <a:endParaRPr>
              <a:solidFill>
                <a:srgbClr val="D5D5D5"/>
              </a:solidFill>
            </a:endParaRPr>
          </a:p>
          <a:p>
            <a:pPr indent="0" lvl="0" marL="0" rtl="0" algn="l">
              <a:spcBef>
                <a:spcPts val="1600"/>
              </a:spcBef>
              <a:spcAft>
                <a:spcPts val="0"/>
              </a:spcAft>
              <a:buNone/>
            </a:pPr>
            <a:r>
              <a:rPr lang="en">
                <a:solidFill>
                  <a:srgbClr val="D5D5D5"/>
                </a:solidFill>
              </a:rPr>
              <a:t>1.3    Modern Attacks for Modern Cybersecurity</a:t>
            </a:r>
            <a:endParaRPr>
              <a:solidFill>
                <a:srgbClr val="D5D5D5"/>
              </a:solidFill>
            </a:endParaRPr>
          </a:p>
          <a:p>
            <a:pPr indent="0" lvl="0" marL="0" rtl="0" algn="l">
              <a:spcBef>
                <a:spcPts val="1600"/>
              </a:spcBef>
              <a:spcAft>
                <a:spcPts val="0"/>
              </a:spcAft>
              <a:buNone/>
            </a:pPr>
            <a:r>
              <a:rPr lang="en">
                <a:solidFill>
                  <a:srgbClr val="D5D5D5"/>
                </a:solidFill>
              </a:rPr>
              <a:t>1.4    Understanding Biometrics and Biometric Attacks</a:t>
            </a:r>
            <a:endParaRPr>
              <a:solidFill>
                <a:srgbClr val="D5D5D5"/>
              </a:solidFill>
            </a:endParaRPr>
          </a:p>
          <a:p>
            <a:pPr indent="0" lvl="0" marL="0" rtl="0" algn="l">
              <a:spcBef>
                <a:spcPts val="1600"/>
              </a:spcBef>
              <a:spcAft>
                <a:spcPts val="1600"/>
              </a:spcAft>
              <a:buNone/>
            </a:pPr>
            <a:r>
              <a:rPr lang="en">
                <a:solidFill>
                  <a:srgbClr val="D5D5D5"/>
                </a:solidFill>
              </a:rPr>
              <a:t>1.5    Fingerprint Spoofing Attacks</a:t>
            </a:r>
            <a:endParaRPr>
              <a:solidFill>
                <a:srgbClr val="D5D5D5"/>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3.2    UMG Input Data</a:t>
            </a:r>
            <a:endParaRPr sz="2700"/>
          </a:p>
        </p:txBody>
      </p:sp>
      <p:sp>
        <p:nvSpPr>
          <p:cNvPr id="366" name="Google Shape;366;p52"/>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MSU Fingerprint Presentation Attack Database</a:t>
            </a:r>
            <a:endParaRPr sz="2000"/>
          </a:p>
          <a:p>
            <a:pPr indent="-355600" lvl="1" marL="914400" rtl="0" algn="l">
              <a:spcBef>
                <a:spcPts val="0"/>
              </a:spcBef>
              <a:spcAft>
                <a:spcPts val="0"/>
              </a:spcAft>
              <a:buSzPts val="2000"/>
              <a:buChar char="○"/>
            </a:pPr>
            <a:r>
              <a:rPr lang="en" sz="2000"/>
              <a:t>5,743 live images</a:t>
            </a:r>
            <a:endParaRPr sz="2000"/>
          </a:p>
          <a:p>
            <a:pPr indent="-355600" lvl="1" marL="914400" rtl="0" algn="l">
              <a:spcBef>
                <a:spcPts val="0"/>
              </a:spcBef>
              <a:spcAft>
                <a:spcPts val="0"/>
              </a:spcAft>
              <a:buSzPts val="2000"/>
              <a:buChar char="○"/>
            </a:pPr>
            <a:r>
              <a:rPr lang="en" sz="2000"/>
              <a:t>4,912 spoof images</a:t>
            </a:r>
            <a:endParaRPr sz="2000"/>
          </a:p>
          <a:p>
            <a:pPr indent="-355600" lvl="0" marL="457200" rtl="0" algn="l">
              <a:spcBef>
                <a:spcPts val="0"/>
              </a:spcBef>
              <a:spcAft>
                <a:spcPts val="0"/>
              </a:spcAft>
              <a:buSzPts val="2000"/>
              <a:buChar char="●"/>
            </a:pPr>
            <a:r>
              <a:rPr lang="en" sz="2000"/>
              <a:t>LivDet database (2017)</a:t>
            </a:r>
            <a:endParaRPr sz="2000"/>
          </a:p>
          <a:p>
            <a:pPr indent="-355600" lvl="1" marL="914400" rtl="0" algn="l">
              <a:spcBef>
                <a:spcPts val="0"/>
              </a:spcBef>
              <a:spcAft>
                <a:spcPts val="0"/>
              </a:spcAft>
              <a:buSzPts val="2000"/>
              <a:buChar char="○"/>
            </a:pPr>
            <a:r>
              <a:rPr lang="en" sz="2000"/>
              <a:t>7,500 images</a:t>
            </a:r>
            <a:endParaRPr sz="2000"/>
          </a:p>
          <a:p>
            <a:pPr indent="-355600" lvl="1" marL="914400" rtl="0" algn="l">
              <a:spcBef>
                <a:spcPts val="0"/>
              </a:spcBef>
              <a:spcAft>
                <a:spcPts val="0"/>
              </a:spcAft>
              <a:buSzPts val="2000"/>
              <a:buChar char="○"/>
            </a:pPr>
            <a:r>
              <a:rPr lang="en" sz="2000"/>
              <a:t>three different  types  of  fingerprint  readers</a:t>
            </a:r>
            <a:endParaRPr sz="2000"/>
          </a:p>
          <a:p>
            <a:pPr indent="-355600" lvl="1" marL="914400" rtl="0" algn="l">
              <a:spcBef>
                <a:spcPts val="0"/>
              </a:spcBef>
              <a:spcAft>
                <a:spcPts val="0"/>
              </a:spcAft>
              <a:buSzPts val="2000"/>
              <a:buChar char="○"/>
            </a:pPr>
            <a:r>
              <a:rPr lang="en" sz="2000"/>
              <a:t>additional  spoof  materials</a:t>
            </a:r>
            <a:endParaRPr sz="2000"/>
          </a:p>
        </p:txBody>
      </p:sp>
      <p:pic>
        <p:nvPicPr>
          <p:cNvPr id="367" name="Google Shape;367;p52"/>
          <p:cNvPicPr preferRelativeResize="0"/>
          <p:nvPr/>
        </p:nvPicPr>
        <p:blipFill>
          <a:blip r:embed="rId3">
            <a:alphaModFix/>
          </a:blip>
          <a:stretch>
            <a:fillRect/>
          </a:stretch>
        </p:blipFill>
        <p:spPr>
          <a:xfrm>
            <a:off x="4456925" y="1520588"/>
            <a:ext cx="4527600" cy="2757768"/>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 Main results</a:t>
            </a:r>
            <a:endParaRPr/>
          </a:p>
        </p:txBody>
      </p:sp>
      <p:sp>
        <p:nvSpPr>
          <p:cNvPr id="373" name="Google Shape;373;p53"/>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3.1    UMG Results Overview</a:t>
            </a:r>
            <a:endParaRPr>
              <a:solidFill>
                <a:srgbClr val="D5D5D5"/>
              </a:solidFill>
            </a:endParaRPr>
          </a:p>
          <a:p>
            <a:pPr indent="0" lvl="0" marL="0" rtl="0" algn="l">
              <a:spcBef>
                <a:spcPts val="1600"/>
              </a:spcBef>
              <a:spcAft>
                <a:spcPts val="0"/>
              </a:spcAft>
              <a:buNone/>
            </a:pPr>
            <a:r>
              <a:rPr lang="en">
                <a:solidFill>
                  <a:srgbClr val="D5D5D5"/>
                </a:solidFill>
              </a:rPr>
              <a:t>3.2    UMG Input Data</a:t>
            </a:r>
            <a:endParaRPr>
              <a:solidFill>
                <a:srgbClr val="D5D5D5"/>
              </a:solidFill>
            </a:endParaRPr>
          </a:p>
          <a:p>
            <a:pPr indent="0" lvl="0" marL="0" rtl="0" algn="l">
              <a:spcBef>
                <a:spcPts val="1600"/>
              </a:spcBef>
              <a:spcAft>
                <a:spcPts val="1600"/>
              </a:spcAft>
              <a:buNone/>
            </a:pPr>
            <a:r>
              <a:rPr lang="en"/>
              <a:t>3.3    UMG Performance Results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3.3    UMG Performance Results</a:t>
            </a:r>
            <a:endParaRPr sz="2700"/>
          </a:p>
        </p:txBody>
      </p:sp>
      <p:pic>
        <p:nvPicPr>
          <p:cNvPr id="379" name="Google Shape;379;p54"/>
          <p:cNvPicPr preferRelativeResize="0"/>
          <p:nvPr/>
        </p:nvPicPr>
        <p:blipFill>
          <a:blip r:embed="rId3">
            <a:alphaModFix/>
          </a:blip>
          <a:stretch>
            <a:fillRect/>
          </a:stretch>
        </p:blipFill>
        <p:spPr>
          <a:xfrm>
            <a:off x="109950" y="1856450"/>
            <a:ext cx="8839201" cy="2296893"/>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4. </a:t>
            </a:r>
            <a:r>
              <a:rPr lang="en"/>
              <a:t>Techniques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5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390" name="Google Shape;390;p5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4.1    Overview of the System Design</a:t>
            </a:r>
            <a:endParaRPr/>
          </a:p>
          <a:p>
            <a:pPr indent="0" lvl="0" marL="0" rtl="0" algn="l">
              <a:spcBef>
                <a:spcPts val="1600"/>
              </a:spcBef>
              <a:spcAft>
                <a:spcPts val="0"/>
              </a:spcAft>
              <a:buNone/>
            </a:pPr>
            <a:r>
              <a:rPr lang="en"/>
              <a:t>4.2    Training the UMG Using Known Spoofs</a:t>
            </a:r>
            <a:endParaRPr/>
          </a:p>
          <a:p>
            <a:pPr indent="0" lvl="0" marL="0" rtl="0" algn="l">
              <a:spcBef>
                <a:spcPts val="1600"/>
              </a:spcBef>
              <a:spcAft>
                <a:spcPts val="0"/>
              </a:spcAft>
              <a:buNone/>
            </a:pPr>
            <a:r>
              <a:rPr lang="en"/>
              <a:t>4.3    Generating Synthetic Spoof Images using UMG Wrapper</a:t>
            </a:r>
            <a:endParaRPr/>
          </a:p>
          <a:p>
            <a:pPr indent="0" lvl="0" marL="0" rtl="0" algn="l">
              <a:spcBef>
                <a:spcPts val="1600"/>
              </a:spcBef>
              <a:spcAft>
                <a:spcPts val="0"/>
              </a:spcAft>
              <a:buNone/>
            </a:pPr>
            <a:r>
              <a:rPr lang="en"/>
              <a:t>4.4    Validating Synthetic Spoof Images</a:t>
            </a:r>
            <a:endParaRPr/>
          </a:p>
          <a:p>
            <a:pPr indent="0" lvl="0" marL="0" rtl="0" algn="l">
              <a:spcBef>
                <a:spcPts val="1600"/>
              </a:spcBef>
              <a:spcAft>
                <a:spcPts val="1600"/>
              </a:spcAft>
              <a:buNone/>
            </a:pPr>
            <a:r>
              <a:rPr lang="en"/>
              <a:t>4.5    Training the Spoof Detector on Synthetic Images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396" name="Google Shape;396;p5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4.1    Overview of the System Design</a:t>
            </a:r>
            <a:endParaRPr>
              <a:solidFill>
                <a:srgbClr val="000000"/>
              </a:solidFill>
            </a:endParaRPr>
          </a:p>
          <a:p>
            <a:pPr indent="0" lvl="0" marL="0" rtl="0" algn="l">
              <a:spcBef>
                <a:spcPts val="1600"/>
              </a:spcBef>
              <a:spcAft>
                <a:spcPts val="0"/>
              </a:spcAft>
              <a:buNone/>
            </a:pPr>
            <a:r>
              <a:rPr lang="en">
                <a:solidFill>
                  <a:srgbClr val="D5D5D5"/>
                </a:solidFill>
              </a:rPr>
              <a:t>4.2    Training the UMG Using Known Spoofs</a:t>
            </a:r>
            <a:endParaRPr>
              <a:solidFill>
                <a:srgbClr val="D5D5D5"/>
              </a:solidFill>
            </a:endParaRPr>
          </a:p>
          <a:p>
            <a:pPr indent="0" lvl="0" marL="0" rtl="0" algn="l">
              <a:spcBef>
                <a:spcPts val="1600"/>
              </a:spcBef>
              <a:spcAft>
                <a:spcPts val="0"/>
              </a:spcAft>
              <a:buNone/>
            </a:pPr>
            <a:r>
              <a:rPr lang="en">
                <a:solidFill>
                  <a:srgbClr val="D5D5D5"/>
                </a:solidFill>
              </a:rPr>
              <a:t>4.3    Generating Synthetic Spoof Images using UMG Wrapper</a:t>
            </a:r>
            <a:endParaRPr>
              <a:solidFill>
                <a:srgbClr val="D5D5D5"/>
              </a:solidFill>
            </a:endParaRPr>
          </a:p>
          <a:p>
            <a:pPr indent="0" lvl="0" marL="0" rtl="0" algn="l">
              <a:spcBef>
                <a:spcPts val="1600"/>
              </a:spcBef>
              <a:spcAft>
                <a:spcPts val="0"/>
              </a:spcAft>
              <a:buNone/>
            </a:pPr>
            <a:r>
              <a:rPr lang="en">
                <a:solidFill>
                  <a:srgbClr val="D5D5D5"/>
                </a:solidFill>
              </a:rPr>
              <a:t>4.4    Validating Synthetic Spoof Images</a:t>
            </a:r>
            <a:endParaRPr>
              <a:solidFill>
                <a:srgbClr val="D5D5D5"/>
              </a:solidFill>
            </a:endParaRPr>
          </a:p>
          <a:p>
            <a:pPr indent="0" lvl="0" marL="0" rtl="0" algn="l">
              <a:spcBef>
                <a:spcPts val="1600"/>
              </a:spcBef>
              <a:spcAft>
                <a:spcPts val="1600"/>
              </a:spcAft>
              <a:buNone/>
            </a:pPr>
            <a:r>
              <a:rPr lang="en">
                <a:solidFill>
                  <a:srgbClr val="D5D5D5"/>
                </a:solidFill>
              </a:rPr>
              <a:t>4.5    Training the Spoof Detector on Synthetic Images</a:t>
            </a:r>
            <a:endParaRPr>
              <a:solidFill>
                <a:srgbClr val="D5D5D5"/>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5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4.1 Overview of the System Design</a:t>
            </a:r>
            <a:endParaRPr/>
          </a:p>
        </p:txBody>
      </p:sp>
      <p:pic>
        <p:nvPicPr>
          <p:cNvPr id="402" name="Google Shape;402;p58"/>
          <p:cNvPicPr preferRelativeResize="0"/>
          <p:nvPr/>
        </p:nvPicPr>
        <p:blipFill>
          <a:blip r:embed="rId3">
            <a:alphaModFix/>
          </a:blip>
          <a:stretch>
            <a:fillRect/>
          </a:stretch>
        </p:blipFill>
        <p:spPr>
          <a:xfrm>
            <a:off x="403675" y="1184000"/>
            <a:ext cx="2383601" cy="948125"/>
          </a:xfrm>
          <a:prstGeom prst="rect">
            <a:avLst/>
          </a:prstGeom>
          <a:noFill/>
          <a:ln>
            <a:noFill/>
          </a:ln>
        </p:spPr>
      </p:pic>
      <p:pic>
        <p:nvPicPr>
          <p:cNvPr id="403" name="Google Shape;403;p58"/>
          <p:cNvPicPr preferRelativeResize="0"/>
          <p:nvPr/>
        </p:nvPicPr>
        <p:blipFill>
          <a:blip r:embed="rId4">
            <a:alphaModFix/>
          </a:blip>
          <a:stretch>
            <a:fillRect/>
          </a:stretch>
        </p:blipFill>
        <p:spPr>
          <a:xfrm>
            <a:off x="3130411" y="2097688"/>
            <a:ext cx="2448588" cy="948125"/>
          </a:xfrm>
          <a:prstGeom prst="rect">
            <a:avLst/>
          </a:prstGeom>
          <a:noFill/>
          <a:ln>
            <a:noFill/>
          </a:ln>
        </p:spPr>
      </p:pic>
      <p:pic>
        <p:nvPicPr>
          <p:cNvPr id="404" name="Google Shape;404;p58"/>
          <p:cNvPicPr preferRelativeResize="0"/>
          <p:nvPr/>
        </p:nvPicPr>
        <p:blipFill>
          <a:blip r:embed="rId5">
            <a:alphaModFix/>
          </a:blip>
          <a:stretch>
            <a:fillRect/>
          </a:stretch>
        </p:blipFill>
        <p:spPr>
          <a:xfrm>
            <a:off x="6469575" y="2886580"/>
            <a:ext cx="2448599" cy="957944"/>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5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410" name="Google Shape;410;p5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4.1    Overview of the System Design</a:t>
            </a:r>
            <a:endParaRPr>
              <a:solidFill>
                <a:srgbClr val="D5D5D5"/>
              </a:solidFill>
            </a:endParaRPr>
          </a:p>
          <a:p>
            <a:pPr indent="0" lvl="0" marL="0" rtl="0" algn="l">
              <a:spcBef>
                <a:spcPts val="1600"/>
              </a:spcBef>
              <a:spcAft>
                <a:spcPts val="0"/>
              </a:spcAft>
              <a:buNone/>
            </a:pPr>
            <a:r>
              <a:rPr lang="en">
                <a:solidFill>
                  <a:srgbClr val="000000"/>
                </a:solidFill>
              </a:rPr>
              <a:t>4.2    Training the UMG Using Known Spoofs</a:t>
            </a:r>
            <a:endParaRPr>
              <a:solidFill>
                <a:srgbClr val="000000"/>
              </a:solidFill>
            </a:endParaRPr>
          </a:p>
          <a:p>
            <a:pPr indent="0" lvl="0" marL="0" rtl="0" algn="l">
              <a:spcBef>
                <a:spcPts val="1600"/>
              </a:spcBef>
              <a:spcAft>
                <a:spcPts val="0"/>
              </a:spcAft>
              <a:buNone/>
            </a:pPr>
            <a:r>
              <a:rPr lang="en">
                <a:solidFill>
                  <a:srgbClr val="D5D5D5"/>
                </a:solidFill>
              </a:rPr>
              <a:t>4.3    Generating Synthetic Spoof Images using UMG Wrapper</a:t>
            </a:r>
            <a:endParaRPr>
              <a:solidFill>
                <a:srgbClr val="D5D5D5"/>
              </a:solidFill>
            </a:endParaRPr>
          </a:p>
          <a:p>
            <a:pPr indent="0" lvl="0" marL="0" rtl="0" algn="l">
              <a:spcBef>
                <a:spcPts val="1600"/>
              </a:spcBef>
              <a:spcAft>
                <a:spcPts val="0"/>
              </a:spcAft>
              <a:buNone/>
            </a:pPr>
            <a:r>
              <a:rPr lang="en">
                <a:solidFill>
                  <a:srgbClr val="D5D5D5"/>
                </a:solidFill>
              </a:rPr>
              <a:t>4.4    Validating Synthetic Spoof Images</a:t>
            </a:r>
            <a:endParaRPr>
              <a:solidFill>
                <a:srgbClr val="D5D5D5"/>
              </a:solidFill>
            </a:endParaRPr>
          </a:p>
          <a:p>
            <a:pPr indent="0" lvl="0" marL="0" rtl="0" algn="l">
              <a:spcBef>
                <a:spcPts val="1600"/>
              </a:spcBef>
              <a:spcAft>
                <a:spcPts val="1600"/>
              </a:spcAft>
              <a:buNone/>
            </a:pPr>
            <a:r>
              <a:rPr lang="en">
                <a:solidFill>
                  <a:srgbClr val="D5D5D5"/>
                </a:solidFill>
              </a:rPr>
              <a:t>4.5    Training the Spoof Detector on Synthetic Images</a:t>
            </a:r>
            <a:endParaRPr>
              <a:solidFill>
                <a:srgbClr val="D5D5D5"/>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6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4.2 Training the UMG Using Known Spoofs</a:t>
            </a:r>
            <a:endParaRPr/>
          </a:p>
        </p:txBody>
      </p:sp>
      <p:pic>
        <p:nvPicPr>
          <p:cNvPr id="416" name="Google Shape;416;p60"/>
          <p:cNvPicPr preferRelativeResize="0"/>
          <p:nvPr/>
        </p:nvPicPr>
        <p:blipFill>
          <a:blip r:embed="rId3">
            <a:alphaModFix/>
          </a:blip>
          <a:stretch>
            <a:fillRect/>
          </a:stretch>
        </p:blipFill>
        <p:spPr>
          <a:xfrm>
            <a:off x="311700" y="1424900"/>
            <a:ext cx="819775" cy="527800"/>
          </a:xfrm>
          <a:prstGeom prst="rect">
            <a:avLst/>
          </a:prstGeom>
          <a:noFill/>
          <a:ln>
            <a:noFill/>
          </a:ln>
        </p:spPr>
      </p:pic>
      <p:pic>
        <p:nvPicPr>
          <p:cNvPr id="417" name="Google Shape;417;p60"/>
          <p:cNvPicPr preferRelativeResize="0"/>
          <p:nvPr/>
        </p:nvPicPr>
        <p:blipFill>
          <a:blip r:embed="rId4">
            <a:alphaModFix/>
          </a:blip>
          <a:stretch>
            <a:fillRect/>
          </a:stretch>
        </p:blipFill>
        <p:spPr>
          <a:xfrm>
            <a:off x="581725" y="2253650"/>
            <a:ext cx="7980551" cy="1397750"/>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423" name="Google Shape;423;p6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4.1    Overview of the System Design</a:t>
            </a:r>
            <a:endParaRPr>
              <a:solidFill>
                <a:srgbClr val="D5D5D5"/>
              </a:solidFill>
            </a:endParaRPr>
          </a:p>
          <a:p>
            <a:pPr indent="0" lvl="0" marL="0" rtl="0" algn="l">
              <a:spcBef>
                <a:spcPts val="1600"/>
              </a:spcBef>
              <a:spcAft>
                <a:spcPts val="0"/>
              </a:spcAft>
              <a:buNone/>
            </a:pPr>
            <a:r>
              <a:rPr lang="en">
                <a:solidFill>
                  <a:srgbClr val="D5D5D5"/>
                </a:solidFill>
              </a:rPr>
              <a:t>4.2    Training the UMG Using Known Spoofs</a:t>
            </a:r>
            <a:endParaRPr>
              <a:solidFill>
                <a:srgbClr val="D5D5D5"/>
              </a:solidFill>
            </a:endParaRPr>
          </a:p>
          <a:p>
            <a:pPr indent="0" lvl="0" marL="0" rtl="0" algn="l">
              <a:spcBef>
                <a:spcPts val="1600"/>
              </a:spcBef>
              <a:spcAft>
                <a:spcPts val="0"/>
              </a:spcAft>
              <a:buNone/>
            </a:pPr>
            <a:r>
              <a:rPr lang="en">
                <a:solidFill>
                  <a:srgbClr val="000000"/>
                </a:solidFill>
              </a:rPr>
              <a:t>4.3    Generating Synthetic Spoof Images using UMG Wrapper</a:t>
            </a:r>
            <a:endParaRPr>
              <a:solidFill>
                <a:srgbClr val="000000"/>
              </a:solidFill>
            </a:endParaRPr>
          </a:p>
          <a:p>
            <a:pPr indent="0" lvl="0" marL="0" rtl="0" algn="l">
              <a:spcBef>
                <a:spcPts val="1600"/>
              </a:spcBef>
              <a:spcAft>
                <a:spcPts val="0"/>
              </a:spcAft>
              <a:buNone/>
            </a:pPr>
            <a:r>
              <a:rPr lang="en">
                <a:solidFill>
                  <a:srgbClr val="D5D5D5"/>
                </a:solidFill>
              </a:rPr>
              <a:t>4.4    Validating Synthetic Spoof Images</a:t>
            </a:r>
            <a:endParaRPr>
              <a:solidFill>
                <a:srgbClr val="D5D5D5"/>
              </a:solidFill>
            </a:endParaRPr>
          </a:p>
          <a:p>
            <a:pPr indent="0" lvl="0" marL="0" rtl="0" algn="l">
              <a:spcBef>
                <a:spcPts val="1600"/>
              </a:spcBef>
              <a:spcAft>
                <a:spcPts val="1600"/>
              </a:spcAft>
              <a:buNone/>
            </a:pPr>
            <a:r>
              <a:rPr lang="en">
                <a:solidFill>
                  <a:srgbClr val="D5D5D5"/>
                </a:solidFill>
              </a:rPr>
              <a:t>4.5    Training the Spoof Detector on Synthetic Images</a:t>
            </a:r>
            <a:endParaRPr>
              <a:solidFill>
                <a:srgbClr val="D5D5D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The Physical Realm of Cybersecurity</a:t>
            </a:r>
            <a:endParaRPr/>
          </a:p>
        </p:txBody>
      </p:sp>
      <p:sp>
        <p:nvSpPr>
          <p:cNvPr id="110" name="Google Shape;110;p17"/>
          <p:cNvSpPr txBox="1"/>
          <p:nvPr>
            <p:ph idx="1" type="body"/>
          </p:nvPr>
        </p:nvSpPr>
        <p:spPr>
          <a:xfrm>
            <a:off x="311700" y="1229875"/>
            <a:ext cx="8520600" cy="45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Open Systems Interconnection (OSI) Stack</a:t>
            </a:r>
            <a:endParaRPr/>
          </a:p>
        </p:txBody>
      </p:sp>
      <p:pic>
        <p:nvPicPr>
          <p:cNvPr id="111" name="Google Shape;111;p17"/>
          <p:cNvPicPr preferRelativeResize="0"/>
          <p:nvPr/>
        </p:nvPicPr>
        <p:blipFill>
          <a:blip r:embed="rId3">
            <a:alphaModFix/>
          </a:blip>
          <a:stretch>
            <a:fillRect/>
          </a:stretch>
        </p:blipFill>
        <p:spPr>
          <a:xfrm>
            <a:off x="1128400" y="1857400"/>
            <a:ext cx="6887199" cy="16587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29" name="Google Shape;429;p62"/>
          <p:cNvPicPr preferRelativeResize="0"/>
          <p:nvPr/>
        </p:nvPicPr>
        <p:blipFill>
          <a:blip r:embed="rId3">
            <a:alphaModFix/>
          </a:blip>
          <a:stretch>
            <a:fillRect/>
          </a:stretch>
        </p:blipFill>
        <p:spPr>
          <a:xfrm>
            <a:off x="2267825" y="1081475"/>
            <a:ext cx="4396798" cy="3746351"/>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35" name="Google Shape;435;p63"/>
          <p:cNvPicPr preferRelativeResize="0"/>
          <p:nvPr/>
        </p:nvPicPr>
        <p:blipFill>
          <a:blip r:embed="rId3">
            <a:alphaModFix/>
          </a:blip>
          <a:stretch>
            <a:fillRect/>
          </a:stretch>
        </p:blipFill>
        <p:spPr>
          <a:xfrm>
            <a:off x="1054175" y="1064075"/>
            <a:ext cx="7117399" cy="2601600"/>
          </a:xfrm>
          <a:prstGeom prst="rect">
            <a:avLst/>
          </a:prstGeom>
          <a:noFill/>
          <a:ln>
            <a:noFill/>
          </a:ln>
        </p:spPr>
      </p:pic>
      <p:sp>
        <p:nvSpPr>
          <p:cNvPr id="436" name="Google Shape;436;p63"/>
          <p:cNvSpPr txBox="1"/>
          <p:nvPr>
            <p:ph idx="1" type="body"/>
          </p:nvPr>
        </p:nvSpPr>
        <p:spPr>
          <a:xfrm>
            <a:off x="1692525" y="4085075"/>
            <a:ext cx="2469900" cy="4305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600"/>
              <a:t>Two Known Inputs</a:t>
            </a:r>
            <a:endParaRPr b="1" sz="1600"/>
          </a:p>
        </p:txBody>
      </p:sp>
      <p:sp>
        <p:nvSpPr>
          <p:cNvPr id="437" name="Google Shape;437;p63"/>
          <p:cNvSpPr txBox="1"/>
          <p:nvPr/>
        </p:nvSpPr>
        <p:spPr>
          <a:xfrm>
            <a:off x="1054175" y="1189650"/>
            <a:ext cx="1272600" cy="2003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cxnSp>
        <p:nvCxnSpPr>
          <p:cNvPr id="438" name="Google Shape;438;p63"/>
          <p:cNvCxnSpPr>
            <a:stCxn id="436" idx="0"/>
            <a:endCxn id="437" idx="2"/>
          </p:cNvCxnSpPr>
          <p:nvPr/>
        </p:nvCxnSpPr>
        <p:spPr>
          <a:xfrm rot="10800000">
            <a:off x="1690575" y="3192875"/>
            <a:ext cx="1236900" cy="8922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6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44" name="Google Shape;444;p64"/>
          <p:cNvPicPr preferRelativeResize="0"/>
          <p:nvPr/>
        </p:nvPicPr>
        <p:blipFill>
          <a:blip r:embed="rId3">
            <a:alphaModFix/>
          </a:blip>
          <a:stretch>
            <a:fillRect/>
          </a:stretch>
        </p:blipFill>
        <p:spPr>
          <a:xfrm>
            <a:off x="1054175" y="1064075"/>
            <a:ext cx="7117399" cy="2601600"/>
          </a:xfrm>
          <a:prstGeom prst="rect">
            <a:avLst/>
          </a:prstGeom>
          <a:noFill/>
          <a:ln>
            <a:noFill/>
          </a:ln>
        </p:spPr>
      </p:pic>
      <p:sp>
        <p:nvSpPr>
          <p:cNvPr id="445" name="Google Shape;445;p64"/>
          <p:cNvSpPr txBox="1"/>
          <p:nvPr>
            <p:ph idx="1" type="body"/>
          </p:nvPr>
        </p:nvSpPr>
        <p:spPr>
          <a:xfrm>
            <a:off x="1382075" y="3711950"/>
            <a:ext cx="2956800" cy="408000"/>
          </a:xfrm>
          <a:prstGeom prst="rect">
            <a:avLst/>
          </a:prstGeom>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i="1" lang="en"/>
              <a:t>f(</a:t>
            </a:r>
            <a:r>
              <a:rPr b="1" lang="en" sz="1050">
                <a:solidFill>
                  <a:srgbClr val="202122"/>
                </a:solidFill>
                <a:highlight>
                  <a:srgbClr val="FDFDFD"/>
                </a:highlight>
                <a:latin typeface="Arial"/>
                <a:ea typeface="Arial"/>
                <a:cs typeface="Arial"/>
                <a:sym typeface="Arial"/>
              </a:rPr>
              <a:t>·</a:t>
            </a:r>
            <a:r>
              <a:rPr b="1" i="1" lang="en"/>
              <a:t>)</a:t>
            </a:r>
            <a:r>
              <a:rPr i="1" lang="en"/>
              <a:t> = </a:t>
            </a:r>
            <a:r>
              <a:rPr lang="en"/>
              <a:t>VGG-19 Neural Net</a:t>
            </a:r>
            <a:endParaRPr/>
          </a:p>
        </p:txBody>
      </p:sp>
      <p:cxnSp>
        <p:nvCxnSpPr>
          <p:cNvPr id="446" name="Google Shape;446;p64"/>
          <p:cNvCxnSpPr>
            <a:stCxn id="445" idx="0"/>
          </p:cNvCxnSpPr>
          <p:nvPr/>
        </p:nvCxnSpPr>
        <p:spPr>
          <a:xfrm rot="10800000">
            <a:off x="2735075" y="2143250"/>
            <a:ext cx="125400" cy="1568700"/>
          </a:xfrm>
          <a:prstGeom prst="straightConnector1">
            <a:avLst/>
          </a:prstGeom>
          <a:noFill/>
          <a:ln cap="flat" cmpd="sng" w="19050">
            <a:solidFill>
              <a:srgbClr val="FF0000"/>
            </a:solidFill>
            <a:prstDash val="solid"/>
            <a:round/>
            <a:headEnd len="med" w="med" type="none"/>
            <a:tailEnd len="med" w="med" type="triangle"/>
          </a:ln>
        </p:spPr>
      </p:cxnSp>
      <p:sp>
        <p:nvSpPr>
          <p:cNvPr id="447" name="Google Shape;447;p64"/>
          <p:cNvSpPr txBox="1"/>
          <p:nvPr/>
        </p:nvSpPr>
        <p:spPr>
          <a:xfrm>
            <a:off x="638600" y="4288675"/>
            <a:ext cx="5458500" cy="40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en" sz="1800">
                <a:solidFill>
                  <a:schemeClr val="dk2"/>
                </a:solidFill>
                <a:latin typeface="Roboto"/>
                <a:ea typeface="Roboto"/>
                <a:cs typeface="Roboto"/>
                <a:sym typeface="Roboto"/>
              </a:rPr>
              <a:t>All possible outputs of this function are called</a:t>
            </a:r>
            <a:r>
              <a:rPr b="1" i="1" lang="en" sz="1800">
                <a:solidFill>
                  <a:schemeClr val="dk2"/>
                </a:solidFill>
                <a:latin typeface="Roboto"/>
                <a:ea typeface="Roboto"/>
                <a:cs typeface="Roboto"/>
                <a:sym typeface="Roboto"/>
              </a:rPr>
              <a:t> f(c)</a:t>
            </a:r>
            <a:endParaRPr b="1" sz="1800">
              <a:solidFill>
                <a:schemeClr val="dk2"/>
              </a:solidFill>
              <a:latin typeface="Roboto"/>
              <a:ea typeface="Roboto"/>
              <a:cs typeface="Roboto"/>
              <a:sym typeface="Roboto"/>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6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53" name="Google Shape;453;p65"/>
          <p:cNvPicPr preferRelativeResize="0"/>
          <p:nvPr/>
        </p:nvPicPr>
        <p:blipFill>
          <a:blip r:embed="rId3">
            <a:alphaModFix/>
          </a:blip>
          <a:stretch>
            <a:fillRect/>
          </a:stretch>
        </p:blipFill>
        <p:spPr>
          <a:xfrm>
            <a:off x="1054175" y="1064075"/>
            <a:ext cx="7117399" cy="2601600"/>
          </a:xfrm>
          <a:prstGeom prst="rect">
            <a:avLst/>
          </a:prstGeom>
          <a:noFill/>
          <a:ln>
            <a:noFill/>
          </a:ln>
        </p:spPr>
      </p:pic>
      <p:sp>
        <p:nvSpPr>
          <p:cNvPr id="454" name="Google Shape;454;p65"/>
          <p:cNvSpPr txBox="1"/>
          <p:nvPr>
            <p:ph idx="1" type="body"/>
          </p:nvPr>
        </p:nvSpPr>
        <p:spPr>
          <a:xfrm>
            <a:off x="822250" y="3711950"/>
            <a:ext cx="5511000" cy="408000"/>
          </a:xfrm>
          <a:prstGeom prst="rect">
            <a:avLst/>
          </a:prstGeom>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lang="en"/>
              <a:t>All possible outputs of this function are called</a:t>
            </a:r>
            <a:r>
              <a:rPr i="1" lang="en"/>
              <a:t> </a:t>
            </a:r>
            <a:r>
              <a:rPr b="1" i="1" lang="en"/>
              <a:t>f(c)</a:t>
            </a:r>
            <a:endParaRPr b="1"/>
          </a:p>
        </p:txBody>
      </p:sp>
      <p:cxnSp>
        <p:nvCxnSpPr>
          <p:cNvPr id="455" name="Google Shape;455;p65"/>
          <p:cNvCxnSpPr>
            <a:stCxn id="454" idx="0"/>
          </p:cNvCxnSpPr>
          <p:nvPr/>
        </p:nvCxnSpPr>
        <p:spPr>
          <a:xfrm rot="10800000">
            <a:off x="2772850" y="2134250"/>
            <a:ext cx="804900" cy="1577700"/>
          </a:xfrm>
          <a:prstGeom prst="straightConnector1">
            <a:avLst/>
          </a:prstGeom>
          <a:noFill/>
          <a:ln cap="flat" cmpd="sng" w="19050">
            <a:solidFill>
              <a:srgbClr val="FF0000"/>
            </a:solidFill>
            <a:prstDash val="solid"/>
            <a:round/>
            <a:headEnd len="med" w="med" type="none"/>
            <a:tailEnd len="med" w="med" type="triangle"/>
          </a:ln>
        </p:spPr>
      </p:cxn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6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61" name="Google Shape;461;p66"/>
          <p:cNvPicPr preferRelativeResize="0"/>
          <p:nvPr/>
        </p:nvPicPr>
        <p:blipFill>
          <a:blip r:embed="rId3">
            <a:alphaModFix/>
          </a:blip>
          <a:stretch>
            <a:fillRect/>
          </a:stretch>
        </p:blipFill>
        <p:spPr>
          <a:xfrm>
            <a:off x="1054175" y="1064075"/>
            <a:ext cx="7117399" cy="2601600"/>
          </a:xfrm>
          <a:prstGeom prst="rect">
            <a:avLst/>
          </a:prstGeom>
          <a:noFill/>
          <a:ln>
            <a:noFill/>
          </a:ln>
        </p:spPr>
      </p:pic>
      <p:pic>
        <p:nvPicPr>
          <p:cNvPr id="462" name="Google Shape;462;p66"/>
          <p:cNvPicPr preferRelativeResize="0"/>
          <p:nvPr/>
        </p:nvPicPr>
        <p:blipFill>
          <a:blip r:embed="rId4">
            <a:alphaModFix/>
          </a:blip>
          <a:stretch>
            <a:fillRect/>
          </a:stretch>
        </p:blipFill>
        <p:spPr>
          <a:xfrm>
            <a:off x="1176625" y="3629737"/>
            <a:ext cx="3780338" cy="607800"/>
          </a:xfrm>
          <a:prstGeom prst="rect">
            <a:avLst/>
          </a:prstGeom>
          <a:noFill/>
          <a:ln cap="flat" cmpd="sng" w="38100">
            <a:solidFill>
              <a:srgbClr val="D9D2E9"/>
            </a:solidFill>
            <a:prstDash val="solid"/>
            <a:round/>
            <a:headEnd len="sm" w="sm" type="none"/>
            <a:tailEnd len="sm" w="sm" type="none"/>
          </a:ln>
        </p:spPr>
      </p:pic>
      <p:sp>
        <p:nvSpPr>
          <p:cNvPr id="463" name="Google Shape;463;p66"/>
          <p:cNvSpPr txBox="1"/>
          <p:nvPr>
            <p:ph idx="1" type="body"/>
          </p:nvPr>
        </p:nvSpPr>
        <p:spPr>
          <a:xfrm>
            <a:off x="883475" y="4394075"/>
            <a:ext cx="5511000" cy="4080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a:t>AdaIN is shorthand for “Adaptive Instance Norm”</a:t>
            </a:r>
            <a:endParaRPr b="1"/>
          </a:p>
        </p:txBody>
      </p:sp>
      <p:cxnSp>
        <p:nvCxnSpPr>
          <p:cNvPr id="464" name="Google Shape;464;p66"/>
          <p:cNvCxnSpPr>
            <a:stCxn id="462" idx="0"/>
          </p:cNvCxnSpPr>
          <p:nvPr/>
        </p:nvCxnSpPr>
        <p:spPr>
          <a:xfrm flipH="1" rot="10800000">
            <a:off x="3066794" y="2134837"/>
            <a:ext cx="344700" cy="1494900"/>
          </a:xfrm>
          <a:prstGeom prst="straightConnector1">
            <a:avLst/>
          </a:prstGeom>
          <a:noFill/>
          <a:ln cap="flat" cmpd="sng" w="19050">
            <a:solidFill>
              <a:srgbClr val="B4A7D6"/>
            </a:solidFill>
            <a:prstDash val="solid"/>
            <a:round/>
            <a:headEnd len="med" w="med" type="none"/>
            <a:tailEnd len="med" w="med" type="triangle"/>
          </a:ln>
        </p:spPr>
      </p:cxn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70" name="Google Shape;470;p67"/>
          <p:cNvPicPr preferRelativeResize="0"/>
          <p:nvPr/>
        </p:nvPicPr>
        <p:blipFill>
          <a:blip r:embed="rId3">
            <a:alphaModFix/>
          </a:blip>
          <a:stretch>
            <a:fillRect/>
          </a:stretch>
        </p:blipFill>
        <p:spPr>
          <a:xfrm>
            <a:off x="1054175" y="1064075"/>
            <a:ext cx="7117399" cy="2601600"/>
          </a:xfrm>
          <a:prstGeom prst="rect">
            <a:avLst/>
          </a:prstGeom>
          <a:noFill/>
          <a:ln>
            <a:noFill/>
          </a:ln>
        </p:spPr>
      </p:pic>
      <p:pic>
        <p:nvPicPr>
          <p:cNvPr id="471" name="Google Shape;471;p67"/>
          <p:cNvPicPr preferRelativeResize="0"/>
          <p:nvPr/>
        </p:nvPicPr>
        <p:blipFill>
          <a:blip r:embed="rId4">
            <a:alphaModFix/>
          </a:blip>
          <a:stretch>
            <a:fillRect/>
          </a:stretch>
        </p:blipFill>
        <p:spPr>
          <a:xfrm>
            <a:off x="928725" y="3935400"/>
            <a:ext cx="4829175" cy="323850"/>
          </a:xfrm>
          <a:prstGeom prst="rect">
            <a:avLst/>
          </a:prstGeom>
          <a:noFill/>
          <a:ln>
            <a:noFill/>
          </a:ln>
        </p:spPr>
      </p:pic>
      <p:sp>
        <p:nvSpPr>
          <p:cNvPr id="472" name="Google Shape;472;p67"/>
          <p:cNvSpPr txBox="1"/>
          <p:nvPr/>
        </p:nvSpPr>
        <p:spPr>
          <a:xfrm>
            <a:off x="892250" y="3813900"/>
            <a:ext cx="1251000" cy="551100"/>
          </a:xfrm>
          <a:prstGeom prst="rect">
            <a:avLst/>
          </a:prstGeom>
          <a:noFill/>
          <a:ln cap="flat" cmpd="sng" w="19050">
            <a:solidFill>
              <a:srgbClr val="93C47D"/>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cxnSp>
        <p:nvCxnSpPr>
          <p:cNvPr id="473" name="Google Shape;473;p67"/>
          <p:cNvCxnSpPr>
            <a:stCxn id="472" idx="0"/>
          </p:cNvCxnSpPr>
          <p:nvPr/>
        </p:nvCxnSpPr>
        <p:spPr>
          <a:xfrm flipH="1" rot="10800000">
            <a:off x="1517750" y="2169300"/>
            <a:ext cx="2681100" cy="1644600"/>
          </a:xfrm>
          <a:prstGeom prst="straightConnector1">
            <a:avLst/>
          </a:prstGeom>
          <a:noFill/>
          <a:ln cap="flat" cmpd="sng" w="19050">
            <a:solidFill>
              <a:srgbClr val="93C47D"/>
            </a:solidFill>
            <a:prstDash val="solid"/>
            <a:round/>
            <a:headEnd len="med" w="med" type="none"/>
            <a:tailEnd len="med" w="med" type="triangle"/>
          </a:ln>
        </p:spPr>
      </p:cxnSp>
      <p:sp>
        <p:nvSpPr>
          <p:cNvPr id="474" name="Google Shape;474;p67"/>
          <p:cNvSpPr txBox="1"/>
          <p:nvPr>
            <p:ph idx="1" type="body"/>
          </p:nvPr>
        </p:nvSpPr>
        <p:spPr>
          <a:xfrm>
            <a:off x="311700" y="4365000"/>
            <a:ext cx="6656700" cy="430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600"/>
              <a:t>Alpha is set to 0.5 in these Experiments (Source = 0, New = 1)</a:t>
            </a:r>
            <a:endParaRPr b="1" sz="1600"/>
          </a:p>
        </p:txBody>
      </p:sp>
      <p:cxnSp>
        <p:nvCxnSpPr>
          <p:cNvPr id="475" name="Google Shape;475;p67"/>
          <p:cNvCxnSpPr>
            <a:endCxn id="476" idx="0"/>
          </p:cNvCxnSpPr>
          <p:nvPr/>
        </p:nvCxnSpPr>
        <p:spPr>
          <a:xfrm>
            <a:off x="3572150" y="2108175"/>
            <a:ext cx="2062200" cy="1813500"/>
          </a:xfrm>
          <a:prstGeom prst="straightConnector1">
            <a:avLst/>
          </a:prstGeom>
          <a:noFill/>
          <a:ln cap="flat" cmpd="sng" w="19050">
            <a:solidFill>
              <a:srgbClr val="B4A7D6"/>
            </a:solidFill>
            <a:prstDash val="solid"/>
            <a:round/>
            <a:headEnd len="med" w="med" type="none"/>
            <a:tailEnd len="med" w="med" type="triangle"/>
          </a:ln>
        </p:spPr>
      </p:cxnSp>
      <p:sp>
        <p:nvSpPr>
          <p:cNvPr id="476" name="Google Shape;476;p67"/>
          <p:cNvSpPr txBox="1"/>
          <p:nvPr/>
        </p:nvSpPr>
        <p:spPr>
          <a:xfrm>
            <a:off x="5510900" y="3921675"/>
            <a:ext cx="246900" cy="351300"/>
          </a:xfrm>
          <a:prstGeom prst="rect">
            <a:avLst/>
          </a:prstGeom>
          <a:noFill/>
          <a:ln cap="flat" cmpd="sng" w="19050">
            <a:solidFill>
              <a:srgbClr val="D9D2E9"/>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cxnSp>
        <p:nvCxnSpPr>
          <p:cNvPr id="477" name="Google Shape;477;p67"/>
          <p:cNvCxnSpPr/>
          <p:nvPr/>
        </p:nvCxnSpPr>
        <p:spPr>
          <a:xfrm>
            <a:off x="2860425" y="2029400"/>
            <a:ext cx="1251000" cy="1828200"/>
          </a:xfrm>
          <a:prstGeom prst="straightConnector1">
            <a:avLst/>
          </a:prstGeom>
          <a:noFill/>
          <a:ln cap="flat" cmpd="sng" w="19050">
            <a:solidFill>
              <a:srgbClr val="FF0000"/>
            </a:solidFill>
            <a:prstDash val="solid"/>
            <a:round/>
            <a:headEnd len="med" w="med" type="none"/>
            <a:tailEnd len="med" w="med" type="triangle"/>
          </a:ln>
        </p:spPr>
      </p:cxnSp>
      <p:sp>
        <p:nvSpPr>
          <p:cNvPr id="478" name="Google Shape;478;p67"/>
          <p:cNvSpPr txBox="1"/>
          <p:nvPr/>
        </p:nvSpPr>
        <p:spPr>
          <a:xfrm>
            <a:off x="4067550" y="3835800"/>
            <a:ext cx="664800" cy="5073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6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84" name="Google Shape;484;p68"/>
          <p:cNvPicPr preferRelativeResize="0"/>
          <p:nvPr/>
        </p:nvPicPr>
        <p:blipFill>
          <a:blip r:embed="rId3">
            <a:alphaModFix/>
          </a:blip>
          <a:stretch>
            <a:fillRect/>
          </a:stretch>
        </p:blipFill>
        <p:spPr>
          <a:xfrm>
            <a:off x="1054175" y="1064075"/>
            <a:ext cx="7117399" cy="2601600"/>
          </a:xfrm>
          <a:prstGeom prst="rect">
            <a:avLst/>
          </a:prstGeom>
          <a:noFill/>
          <a:ln>
            <a:noFill/>
          </a:ln>
        </p:spPr>
      </p:pic>
      <p:sp>
        <p:nvSpPr>
          <p:cNvPr id="485" name="Google Shape;485;p68"/>
          <p:cNvSpPr txBox="1"/>
          <p:nvPr>
            <p:ph idx="1" type="body"/>
          </p:nvPr>
        </p:nvSpPr>
        <p:spPr>
          <a:xfrm>
            <a:off x="3337050" y="3848900"/>
            <a:ext cx="2469900" cy="430500"/>
          </a:xfrm>
          <a:prstGeom prst="rect">
            <a:avLst/>
          </a:prstGeom>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1600"/>
              </a:spcAft>
              <a:buNone/>
            </a:pPr>
            <a:r>
              <a:rPr b="1" lang="en" sz="1600"/>
              <a:t>The </a:t>
            </a:r>
            <a:r>
              <a:rPr b="1" lang="en" sz="1600"/>
              <a:t>Synthesized</a:t>
            </a:r>
            <a:r>
              <a:rPr b="1" lang="en" sz="1600"/>
              <a:t> Patch!</a:t>
            </a:r>
            <a:endParaRPr b="1" sz="1600"/>
          </a:p>
        </p:txBody>
      </p:sp>
      <p:sp>
        <p:nvSpPr>
          <p:cNvPr id="486" name="Google Shape;486;p68"/>
          <p:cNvSpPr txBox="1"/>
          <p:nvPr/>
        </p:nvSpPr>
        <p:spPr>
          <a:xfrm>
            <a:off x="4662375" y="1460825"/>
            <a:ext cx="883500" cy="9798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cxnSp>
        <p:nvCxnSpPr>
          <p:cNvPr id="487" name="Google Shape;487;p68"/>
          <p:cNvCxnSpPr>
            <a:stCxn id="485" idx="0"/>
            <a:endCxn id="486" idx="2"/>
          </p:cNvCxnSpPr>
          <p:nvPr/>
        </p:nvCxnSpPr>
        <p:spPr>
          <a:xfrm flipH="1" rot="10800000">
            <a:off x="4572000" y="2440700"/>
            <a:ext cx="532200" cy="1408200"/>
          </a:xfrm>
          <a:prstGeom prst="straightConnector1">
            <a:avLst/>
          </a:prstGeom>
          <a:noFill/>
          <a:ln cap="flat" cmpd="sng" w="19050">
            <a:solidFill>
              <a:srgbClr val="000000"/>
            </a:solidFill>
            <a:prstDash val="solid"/>
            <a:round/>
            <a:headEnd len="med" w="med" type="none"/>
            <a:tailEnd len="med" w="med" type="triangle"/>
          </a:ln>
        </p:spPr>
      </p:cxn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6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493" name="Google Shape;493;p69"/>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4.1    Overview of the System Design</a:t>
            </a:r>
            <a:endParaRPr>
              <a:solidFill>
                <a:srgbClr val="D5D5D5"/>
              </a:solidFill>
            </a:endParaRPr>
          </a:p>
          <a:p>
            <a:pPr indent="0" lvl="0" marL="0" rtl="0" algn="l">
              <a:spcBef>
                <a:spcPts val="1600"/>
              </a:spcBef>
              <a:spcAft>
                <a:spcPts val="0"/>
              </a:spcAft>
              <a:buNone/>
            </a:pPr>
            <a:r>
              <a:rPr lang="en">
                <a:solidFill>
                  <a:srgbClr val="D5D5D5"/>
                </a:solidFill>
              </a:rPr>
              <a:t>4.2    Training the UMG Using Known Spoofs</a:t>
            </a:r>
            <a:endParaRPr>
              <a:solidFill>
                <a:srgbClr val="D5D5D5"/>
              </a:solidFill>
            </a:endParaRPr>
          </a:p>
          <a:p>
            <a:pPr indent="0" lvl="0" marL="0" rtl="0" algn="l">
              <a:spcBef>
                <a:spcPts val="1600"/>
              </a:spcBef>
              <a:spcAft>
                <a:spcPts val="0"/>
              </a:spcAft>
              <a:buNone/>
            </a:pPr>
            <a:r>
              <a:rPr lang="en">
                <a:solidFill>
                  <a:srgbClr val="D5D5D5"/>
                </a:solidFill>
              </a:rPr>
              <a:t>4.3    Generating Synthetic Spoof Images using UMG Wrapper</a:t>
            </a:r>
            <a:endParaRPr>
              <a:solidFill>
                <a:srgbClr val="D5D5D5"/>
              </a:solidFill>
            </a:endParaRPr>
          </a:p>
          <a:p>
            <a:pPr indent="0" lvl="0" marL="0" rtl="0" algn="l">
              <a:spcBef>
                <a:spcPts val="1600"/>
              </a:spcBef>
              <a:spcAft>
                <a:spcPts val="0"/>
              </a:spcAft>
              <a:buNone/>
            </a:pPr>
            <a:r>
              <a:rPr lang="en">
                <a:solidFill>
                  <a:srgbClr val="000000"/>
                </a:solidFill>
              </a:rPr>
              <a:t>4.4    Validating Synthetic Spoof Images</a:t>
            </a:r>
            <a:endParaRPr>
              <a:solidFill>
                <a:srgbClr val="000000"/>
              </a:solidFill>
            </a:endParaRPr>
          </a:p>
          <a:p>
            <a:pPr indent="0" lvl="0" marL="0" rtl="0" algn="l">
              <a:spcBef>
                <a:spcPts val="1600"/>
              </a:spcBef>
              <a:spcAft>
                <a:spcPts val="1600"/>
              </a:spcAft>
              <a:buNone/>
            </a:pPr>
            <a:r>
              <a:rPr lang="en">
                <a:solidFill>
                  <a:srgbClr val="D5D5D5"/>
                </a:solidFill>
              </a:rPr>
              <a:t>4.5    Training the Spoof Detector on Synthetic Images</a:t>
            </a:r>
            <a:endParaRPr>
              <a:solidFill>
                <a:srgbClr val="D5D5D5"/>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7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4.3 Generating Synthetic Spoof Images using UMG Wrapper</a:t>
            </a:r>
            <a:endParaRPr sz="2400"/>
          </a:p>
        </p:txBody>
      </p:sp>
      <p:pic>
        <p:nvPicPr>
          <p:cNvPr id="499" name="Google Shape;499;p70"/>
          <p:cNvPicPr preferRelativeResize="0"/>
          <p:nvPr/>
        </p:nvPicPr>
        <p:blipFill>
          <a:blip r:embed="rId3">
            <a:alphaModFix/>
          </a:blip>
          <a:stretch>
            <a:fillRect/>
          </a:stretch>
        </p:blipFill>
        <p:spPr>
          <a:xfrm>
            <a:off x="1054175" y="1064075"/>
            <a:ext cx="7117399" cy="2601600"/>
          </a:xfrm>
          <a:prstGeom prst="rect">
            <a:avLst/>
          </a:prstGeom>
          <a:noFill/>
          <a:ln>
            <a:noFill/>
          </a:ln>
        </p:spPr>
      </p:pic>
      <p:pic>
        <p:nvPicPr>
          <p:cNvPr id="500" name="Google Shape;500;p70"/>
          <p:cNvPicPr preferRelativeResize="0"/>
          <p:nvPr/>
        </p:nvPicPr>
        <p:blipFill>
          <a:blip r:embed="rId4">
            <a:alphaModFix/>
          </a:blip>
          <a:stretch>
            <a:fillRect/>
          </a:stretch>
        </p:blipFill>
        <p:spPr>
          <a:xfrm>
            <a:off x="223150" y="3902975"/>
            <a:ext cx="6153954" cy="607800"/>
          </a:xfrm>
          <a:prstGeom prst="rect">
            <a:avLst/>
          </a:prstGeom>
          <a:noFill/>
          <a:ln>
            <a:noFill/>
          </a:ln>
        </p:spPr>
      </p:pic>
      <p:sp>
        <p:nvSpPr>
          <p:cNvPr id="501" name="Google Shape;501;p70"/>
          <p:cNvSpPr txBox="1"/>
          <p:nvPr/>
        </p:nvSpPr>
        <p:spPr>
          <a:xfrm>
            <a:off x="1390850" y="4023825"/>
            <a:ext cx="244800" cy="3411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502" name="Google Shape;502;p70"/>
          <p:cNvSpPr txBox="1"/>
          <p:nvPr/>
        </p:nvSpPr>
        <p:spPr>
          <a:xfrm>
            <a:off x="2566700" y="4023825"/>
            <a:ext cx="244800" cy="3411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503" name="Google Shape;503;p70"/>
          <p:cNvSpPr txBox="1"/>
          <p:nvPr/>
        </p:nvSpPr>
        <p:spPr>
          <a:xfrm>
            <a:off x="4327200" y="4036325"/>
            <a:ext cx="244800" cy="3411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504" name="Google Shape;504;p70"/>
          <p:cNvSpPr txBox="1"/>
          <p:nvPr/>
        </p:nvSpPr>
        <p:spPr>
          <a:xfrm>
            <a:off x="5504500" y="4036325"/>
            <a:ext cx="244800" cy="3411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cxnSp>
        <p:nvCxnSpPr>
          <p:cNvPr id="505" name="Google Shape;505;p70"/>
          <p:cNvCxnSpPr>
            <a:endCxn id="501" idx="0"/>
          </p:cNvCxnSpPr>
          <p:nvPr/>
        </p:nvCxnSpPr>
        <p:spPr>
          <a:xfrm flipH="1">
            <a:off x="1513250" y="2492925"/>
            <a:ext cx="4120200" cy="1530900"/>
          </a:xfrm>
          <a:prstGeom prst="straightConnector1">
            <a:avLst/>
          </a:prstGeom>
          <a:noFill/>
          <a:ln cap="flat" cmpd="sng" w="19050">
            <a:solidFill>
              <a:srgbClr val="FF0000"/>
            </a:solidFill>
            <a:prstDash val="solid"/>
            <a:round/>
            <a:headEnd len="med" w="med" type="none"/>
            <a:tailEnd len="med" w="med" type="triangle"/>
          </a:ln>
        </p:spPr>
      </p:cxnSp>
      <p:cxnSp>
        <p:nvCxnSpPr>
          <p:cNvPr id="506" name="Google Shape;506;p70"/>
          <p:cNvCxnSpPr>
            <a:endCxn id="502" idx="0"/>
          </p:cNvCxnSpPr>
          <p:nvPr/>
        </p:nvCxnSpPr>
        <p:spPr>
          <a:xfrm flipH="1">
            <a:off x="2689100" y="2484225"/>
            <a:ext cx="2961900" cy="1539600"/>
          </a:xfrm>
          <a:prstGeom prst="straightConnector1">
            <a:avLst/>
          </a:prstGeom>
          <a:noFill/>
          <a:ln cap="flat" cmpd="sng" w="19050">
            <a:solidFill>
              <a:srgbClr val="FF0000"/>
            </a:solidFill>
            <a:prstDash val="solid"/>
            <a:round/>
            <a:headEnd len="med" w="med" type="none"/>
            <a:tailEnd len="med" w="med" type="triangle"/>
          </a:ln>
        </p:spPr>
      </p:cxnSp>
      <p:cxnSp>
        <p:nvCxnSpPr>
          <p:cNvPr id="507" name="Google Shape;507;p70"/>
          <p:cNvCxnSpPr>
            <a:endCxn id="503" idx="0"/>
          </p:cNvCxnSpPr>
          <p:nvPr/>
        </p:nvCxnSpPr>
        <p:spPr>
          <a:xfrm flipH="1">
            <a:off x="4449600" y="2475425"/>
            <a:ext cx="1209900" cy="1560900"/>
          </a:xfrm>
          <a:prstGeom prst="straightConnector1">
            <a:avLst/>
          </a:prstGeom>
          <a:noFill/>
          <a:ln cap="flat" cmpd="sng" w="19050">
            <a:solidFill>
              <a:srgbClr val="FF0000"/>
            </a:solidFill>
            <a:prstDash val="solid"/>
            <a:round/>
            <a:headEnd len="med" w="med" type="none"/>
            <a:tailEnd len="med" w="med" type="triangle"/>
          </a:ln>
        </p:spPr>
      </p:cxnSp>
      <p:cxnSp>
        <p:nvCxnSpPr>
          <p:cNvPr id="508" name="Google Shape;508;p70"/>
          <p:cNvCxnSpPr>
            <a:endCxn id="504" idx="0"/>
          </p:cNvCxnSpPr>
          <p:nvPr/>
        </p:nvCxnSpPr>
        <p:spPr>
          <a:xfrm flipH="1">
            <a:off x="5626900" y="2493125"/>
            <a:ext cx="32700" cy="1543200"/>
          </a:xfrm>
          <a:prstGeom prst="straightConnector1">
            <a:avLst/>
          </a:prstGeom>
          <a:noFill/>
          <a:ln cap="flat" cmpd="sng" w="19050">
            <a:solidFill>
              <a:srgbClr val="FF0000"/>
            </a:solidFill>
            <a:prstDash val="solid"/>
            <a:round/>
            <a:headEnd len="med" w="med" type="none"/>
            <a:tailEnd len="med" w="med" type="triangle"/>
          </a:ln>
        </p:spPr>
      </p:cxnSp>
      <p:sp>
        <p:nvSpPr>
          <p:cNvPr id="509" name="Google Shape;509;p70"/>
          <p:cNvSpPr txBox="1"/>
          <p:nvPr>
            <p:ph idx="1" type="body"/>
          </p:nvPr>
        </p:nvSpPr>
        <p:spPr>
          <a:xfrm>
            <a:off x="326700" y="4461225"/>
            <a:ext cx="6656700" cy="430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1600"/>
              </a:spcAft>
              <a:buNone/>
            </a:pPr>
            <a:r>
              <a:rPr b="1" lang="en" sz="1600"/>
              <a:t>4 Parameters created from VGG-19, Used for Loss Function</a:t>
            </a:r>
            <a:endParaRPr b="1" sz="16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3" name="Shape 513"/>
        <p:cNvGrpSpPr/>
        <p:nvPr/>
      </p:nvGrpSpPr>
      <p:grpSpPr>
        <a:xfrm>
          <a:off x="0" y="0"/>
          <a:ext cx="0" cy="0"/>
          <a:chOff x="0" y="0"/>
          <a:chExt cx="0" cy="0"/>
        </a:xfrm>
      </p:grpSpPr>
      <p:sp>
        <p:nvSpPr>
          <p:cNvPr id="514" name="Google Shape;514;p7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4.4    Validating Synthetic Spoof Images</a:t>
            </a:r>
            <a:endParaRPr/>
          </a:p>
        </p:txBody>
      </p:sp>
      <p:pic>
        <p:nvPicPr>
          <p:cNvPr id="515" name="Google Shape;515;p71"/>
          <p:cNvPicPr preferRelativeResize="0"/>
          <p:nvPr/>
        </p:nvPicPr>
        <p:blipFill>
          <a:blip r:embed="rId3">
            <a:alphaModFix/>
          </a:blip>
          <a:stretch>
            <a:fillRect/>
          </a:stretch>
        </p:blipFill>
        <p:spPr>
          <a:xfrm>
            <a:off x="943550" y="1343725"/>
            <a:ext cx="7838374" cy="2610875"/>
          </a:xfrm>
          <a:prstGeom prst="rect">
            <a:avLst/>
          </a:prstGeom>
          <a:noFill/>
          <a:ln>
            <a:noFill/>
          </a:ln>
        </p:spPr>
      </p:pic>
      <p:sp>
        <p:nvSpPr>
          <p:cNvPr id="516" name="Google Shape;516;p71"/>
          <p:cNvSpPr txBox="1"/>
          <p:nvPr/>
        </p:nvSpPr>
        <p:spPr>
          <a:xfrm>
            <a:off x="227425" y="4041325"/>
            <a:ext cx="5187000" cy="68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517" name="Google Shape;517;p71"/>
          <p:cNvSpPr txBox="1"/>
          <p:nvPr/>
        </p:nvSpPr>
        <p:spPr>
          <a:xfrm>
            <a:off x="498625" y="4003225"/>
            <a:ext cx="5458500" cy="75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800">
                <a:solidFill>
                  <a:schemeClr val="dk2"/>
                </a:solidFill>
                <a:latin typeface="Roboto"/>
                <a:ea typeface="Roboto"/>
                <a:cs typeface="Roboto"/>
                <a:sym typeface="Roboto"/>
              </a:rPr>
              <a:t>GAN (Generative Adversarial Network) is similar to the Adversary ‘game’ in Cryptography</a:t>
            </a:r>
            <a:endParaRPr b="1" sz="1800">
              <a:solidFill>
                <a:schemeClr val="dk2"/>
              </a:solidFill>
              <a:latin typeface="Roboto"/>
              <a:ea typeface="Roboto"/>
              <a:cs typeface="Roboto"/>
              <a:sym typeface="Roboto"/>
            </a:endParaRPr>
          </a:p>
          <a:p>
            <a:pPr indent="0" lvl="0" marL="0" rtl="0" algn="l">
              <a:lnSpc>
                <a:spcPct val="115000"/>
              </a:lnSpc>
              <a:spcBef>
                <a:spcPts val="1600"/>
              </a:spcBef>
              <a:spcAft>
                <a:spcPts val="1600"/>
              </a:spcAft>
              <a:buNone/>
            </a:pPr>
            <a:r>
              <a:t/>
            </a:r>
            <a:endParaRPr b="1" sz="1800">
              <a:solidFill>
                <a:schemeClr val="dk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Introduction</a:t>
            </a:r>
            <a:endParaRPr/>
          </a:p>
        </p:txBody>
      </p:sp>
      <p:sp>
        <p:nvSpPr>
          <p:cNvPr id="117" name="Google Shape;117;p1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1.1    The Physical Realm of Cybersecurity</a:t>
            </a:r>
            <a:endParaRPr>
              <a:solidFill>
                <a:srgbClr val="D5D5D5"/>
              </a:solidFill>
            </a:endParaRPr>
          </a:p>
          <a:p>
            <a:pPr indent="0" lvl="0" marL="0" rtl="0" algn="l">
              <a:spcBef>
                <a:spcPts val="1600"/>
              </a:spcBef>
              <a:spcAft>
                <a:spcPts val="0"/>
              </a:spcAft>
              <a:buNone/>
            </a:pPr>
            <a:r>
              <a:rPr lang="en">
                <a:solidFill>
                  <a:srgbClr val="000000"/>
                </a:solidFill>
              </a:rPr>
              <a:t>1.2    Understanding Physical Attacks</a:t>
            </a:r>
            <a:endParaRPr>
              <a:solidFill>
                <a:srgbClr val="000000"/>
              </a:solidFill>
            </a:endParaRPr>
          </a:p>
          <a:p>
            <a:pPr indent="0" lvl="0" marL="0" rtl="0" algn="l">
              <a:spcBef>
                <a:spcPts val="1600"/>
              </a:spcBef>
              <a:spcAft>
                <a:spcPts val="0"/>
              </a:spcAft>
              <a:buNone/>
            </a:pPr>
            <a:r>
              <a:rPr lang="en">
                <a:solidFill>
                  <a:srgbClr val="D5D5D5"/>
                </a:solidFill>
              </a:rPr>
              <a:t>1.3    Modern Attacks for Modern Cybersecurity</a:t>
            </a:r>
            <a:endParaRPr>
              <a:solidFill>
                <a:srgbClr val="D5D5D5"/>
              </a:solidFill>
            </a:endParaRPr>
          </a:p>
          <a:p>
            <a:pPr indent="0" lvl="0" marL="0" rtl="0" algn="l">
              <a:spcBef>
                <a:spcPts val="1600"/>
              </a:spcBef>
              <a:spcAft>
                <a:spcPts val="0"/>
              </a:spcAft>
              <a:buNone/>
            </a:pPr>
            <a:r>
              <a:rPr lang="en">
                <a:solidFill>
                  <a:srgbClr val="D5D5D5"/>
                </a:solidFill>
              </a:rPr>
              <a:t>1.4    Understanding Biometrics and Biometric Attacks</a:t>
            </a:r>
            <a:endParaRPr>
              <a:solidFill>
                <a:srgbClr val="D5D5D5"/>
              </a:solidFill>
            </a:endParaRPr>
          </a:p>
          <a:p>
            <a:pPr indent="0" lvl="0" marL="0" rtl="0" algn="l">
              <a:spcBef>
                <a:spcPts val="1600"/>
              </a:spcBef>
              <a:spcAft>
                <a:spcPts val="1600"/>
              </a:spcAft>
              <a:buNone/>
            </a:pPr>
            <a:r>
              <a:rPr lang="en">
                <a:solidFill>
                  <a:srgbClr val="D5D5D5"/>
                </a:solidFill>
              </a:rPr>
              <a:t>1.5    Fingerprint Spoofing Attacks</a:t>
            </a:r>
            <a:endParaRPr>
              <a:solidFill>
                <a:srgbClr val="D5D5D5"/>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7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4. Techniques</a:t>
            </a:r>
            <a:endParaRPr/>
          </a:p>
        </p:txBody>
      </p:sp>
      <p:sp>
        <p:nvSpPr>
          <p:cNvPr id="523" name="Google Shape;523;p7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D5D5D5"/>
                </a:solidFill>
              </a:rPr>
              <a:t>4.1    Overview of the System Design</a:t>
            </a:r>
            <a:endParaRPr>
              <a:solidFill>
                <a:srgbClr val="D5D5D5"/>
              </a:solidFill>
            </a:endParaRPr>
          </a:p>
          <a:p>
            <a:pPr indent="0" lvl="0" marL="0" rtl="0" algn="l">
              <a:spcBef>
                <a:spcPts val="1600"/>
              </a:spcBef>
              <a:spcAft>
                <a:spcPts val="0"/>
              </a:spcAft>
              <a:buNone/>
            </a:pPr>
            <a:r>
              <a:rPr lang="en">
                <a:solidFill>
                  <a:srgbClr val="D5D5D5"/>
                </a:solidFill>
              </a:rPr>
              <a:t>4.2    Training the UMG Using Known Spoofs</a:t>
            </a:r>
            <a:endParaRPr>
              <a:solidFill>
                <a:srgbClr val="D5D5D5"/>
              </a:solidFill>
            </a:endParaRPr>
          </a:p>
          <a:p>
            <a:pPr indent="0" lvl="0" marL="0" rtl="0" algn="l">
              <a:spcBef>
                <a:spcPts val="1600"/>
              </a:spcBef>
              <a:spcAft>
                <a:spcPts val="0"/>
              </a:spcAft>
              <a:buNone/>
            </a:pPr>
            <a:r>
              <a:rPr lang="en">
                <a:solidFill>
                  <a:srgbClr val="D5D5D5"/>
                </a:solidFill>
              </a:rPr>
              <a:t>4.3    Generating Synthetic Spoof Images using UMG Wrapper</a:t>
            </a:r>
            <a:endParaRPr>
              <a:solidFill>
                <a:srgbClr val="D5D5D5"/>
              </a:solidFill>
            </a:endParaRPr>
          </a:p>
          <a:p>
            <a:pPr indent="0" lvl="0" marL="0" rtl="0" algn="l">
              <a:spcBef>
                <a:spcPts val="1600"/>
              </a:spcBef>
              <a:spcAft>
                <a:spcPts val="0"/>
              </a:spcAft>
              <a:buNone/>
            </a:pPr>
            <a:r>
              <a:rPr lang="en">
                <a:solidFill>
                  <a:srgbClr val="D5D5D5"/>
                </a:solidFill>
              </a:rPr>
              <a:t>4.4    Validating Synthetic Spoof Images</a:t>
            </a:r>
            <a:endParaRPr>
              <a:solidFill>
                <a:srgbClr val="D5D5D5"/>
              </a:solidFill>
            </a:endParaRPr>
          </a:p>
          <a:p>
            <a:pPr indent="0" lvl="0" marL="0" rtl="0" algn="l">
              <a:spcBef>
                <a:spcPts val="1600"/>
              </a:spcBef>
              <a:spcAft>
                <a:spcPts val="1600"/>
              </a:spcAft>
              <a:buNone/>
            </a:pPr>
            <a:r>
              <a:rPr lang="en">
                <a:solidFill>
                  <a:srgbClr val="000000"/>
                </a:solidFill>
              </a:rPr>
              <a:t>4.5    Training the Spoof Detector on Synthetic Images</a:t>
            </a:r>
            <a:endParaRPr>
              <a:solidFill>
                <a:srgbClr val="000000"/>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7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4.5    Training the Spoof Detector on Synthetic Images</a:t>
            </a:r>
            <a:endParaRPr sz="2700"/>
          </a:p>
        </p:txBody>
      </p:sp>
      <p:pic>
        <p:nvPicPr>
          <p:cNvPr id="529" name="Google Shape;529;p73"/>
          <p:cNvPicPr preferRelativeResize="0"/>
          <p:nvPr/>
        </p:nvPicPr>
        <p:blipFill>
          <a:blip r:embed="rId3">
            <a:alphaModFix/>
          </a:blip>
          <a:stretch>
            <a:fillRect/>
          </a:stretch>
        </p:blipFill>
        <p:spPr>
          <a:xfrm>
            <a:off x="152400" y="1959950"/>
            <a:ext cx="8839196" cy="1153175"/>
          </a:xfrm>
          <a:prstGeom prst="rect">
            <a:avLst/>
          </a:prstGeom>
          <a:noFill/>
          <a:ln>
            <a:noFill/>
          </a:ln>
        </p:spPr>
      </p:pic>
      <p:pic>
        <p:nvPicPr>
          <p:cNvPr id="530" name="Google Shape;530;p73"/>
          <p:cNvPicPr preferRelativeResize="0"/>
          <p:nvPr/>
        </p:nvPicPr>
        <p:blipFill>
          <a:blip r:embed="rId4">
            <a:alphaModFix/>
          </a:blip>
          <a:stretch>
            <a:fillRect/>
          </a:stretch>
        </p:blipFill>
        <p:spPr>
          <a:xfrm>
            <a:off x="2798975" y="1004138"/>
            <a:ext cx="1133655" cy="955825"/>
          </a:xfrm>
          <a:prstGeom prst="rect">
            <a:avLst/>
          </a:prstGeom>
          <a:noFill/>
          <a:ln>
            <a:noFill/>
          </a:ln>
        </p:spPr>
      </p:pic>
      <p:pic>
        <p:nvPicPr>
          <p:cNvPr id="531" name="Google Shape;531;p73"/>
          <p:cNvPicPr preferRelativeResize="0"/>
          <p:nvPr/>
        </p:nvPicPr>
        <p:blipFill>
          <a:blip r:embed="rId5">
            <a:alphaModFix/>
          </a:blip>
          <a:stretch>
            <a:fillRect/>
          </a:stretch>
        </p:blipFill>
        <p:spPr>
          <a:xfrm>
            <a:off x="4168425" y="1017800"/>
            <a:ext cx="1133650" cy="928505"/>
          </a:xfrm>
          <a:prstGeom prst="rect">
            <a:avLst/>
          </a:prstGeom>
          <a:noFill/>
          <a:ln>
            <a:noFill/>
          </a:ln>
        </p:spPr>
      </p:pic>
      <p:sp>
        <p:nvSpPr>
          <p:cNvPr id="532" name="Google Shape;532;p73"/>
          <p:cNvSpPr txBox="1"/>
          <p:nvPr>
            <p:ph idx="1" type="body"/>
          </p:nvPr>
        </p:nvSpPr>
        <p:spPr>
          <a:xfrm>
            <a:off x="2998375" y="3495450"/>
            <a:ext cx="2303700" cy="955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2300"/>
              <a:t>MIX AND TEST!</a:t>
            </a:r>
            <a:endParaRPr b="1" sz="2300"/>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 name="Shape 536"/>
        <p:cNvGrpSpPr/>
        <p:nvPr/>
      </p:nvGrpSpPr>
      <p:grpSpPr>
        <a:xfrm>
          <a:off x="0" y="0"/>
          <a:ext cx="0" cy="0"/>
          <a:chOff x="0" y="0"/>
          <a:chExt cx="0" cy="0"/>
        </a:xfrm>
      </p:grpSpPr>
      <p:sp>
        <p:nvSpPr>
          <p:cNvPr id="537" name="Google Shape;537;p74"/>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Discussion</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7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Noah’s Thoughts</a:t>
            </a:r>
            <a:endParaRPr/>
          </a:p>
        </p:txBody>
      </p:sp>
      <p:sp>
        <p:nvSpPr>
          <p:cNvPr id="543" name="Google Shape;543;p7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The content of the paper possessed a high amount of integrity, and the results made sense given how the authors worked through their pipelines</a:t>
            </a:r>
            <a:endParaRPr sz="1600"/>
          </a:p>
          <a:p>
            <a:pPr indent="-330200" lvl="0" marL="457200" rtl="0" algn="l">
              <a:spcBef>
                <a:spcPts val="0"/>
              </a:spcBef>
              <a:spcAft>
                <a:spcPts val="0"/>
              </a:spcAft>
              <a:buSzPts val="1600"/>
              <a:buChar char="●"/>
            </a:pPr>
            <a:r>
              <a:rPr lang="en" sz="1600"/>
              <a:t>My biggest gripes are on the lack of explanation of the formulas and the individual symbols in each formula. It made it very difficult to read and understand exactly what was occuring, which is why my explanation was kept at a very high level.</a:t>
            </a:r>
            <a:endParaRPr sz="1600"/>
          </a:p>
          <a:p>
            <a:pPr indent="-330200" lvl="0" marL="457200" rtl="0" algn="l">
              <a:spcBef>
                <a:spcPts val="0"/>
              </a:spcBef>
              <a:spcAft>
                <a:spcPts val="0"/>
              </a:spcAft>
              <a:buSzPts val="1600"/>
              <a:buChar char="●"/>
            </a:pPr>
            <a:r>
              <a:rPr lang="en" sz="1600"/>
              <a:t>In addition, the authors do not clue the reader in to any of their individual computer science techniques that they used when constructing or building the UMG. </a:t>
            </a:r>
            <a:r>
              <a:rPr lang="en" sz="1600"/>
              <a:t>Vocabulary</a:t>
            </a:r>
            <a:r>
              <a:rPr lang="en" sz="1600"/>
              <a:t> like ‘Patches’ or ‘Features’ are not contextualized with any data structures.</a:t>
            </a:r>
            <a:endParaRPr sz="1600"/>
          </a:p>
          <a:p>
            <a:pPr indent="-330200" lvl="0" marL="457200" rtl="0" algn="l">
              <a:spcBef>
                <a:spcPts val="0"/>
              </a:spcBef>
              <a:spcAft>
                <a:spcPts val="0"/>
              </a:spcAft>
              <a:buSzPts val="1600"/>
              <a:buChar char="●"/>
            </a:pPr>
            <a:r>
              <a:rPr lang="en" sz="1600"/>
              <a:t>The improvements in the results were great</a:t>
            </a:r>
            <a:endParaRPr sz="16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7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Steven</a:t>
            </a:r>
            <a:r>
              <a:rPr lang="en"/>
              <a:t>’s Thoughts</a:t>
            </a:r>
            <a:endParaRPr/>
          </a:p>
        </p:txBody>
      </p:sp>
      <p:sp>
        <p:nvSpPr>
          <p:cNvPr id="549" name="Google Shape;549;p7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Adversarial Attack </a:t>
            </a:r>
            <a:endParaRPr/>
          </a:p>
        </p:txBody>
      </p:sp>
      <p:pic>
        <p:nvPicPr>
          <p:cNvPr id="550" name="Google Shape;550;p76"/>
          <p:cNvPicPr preferRelativeResize="0"/>
          <p:nvPr/>
        </p:nvPicPr>
        <p:blipFill>
          <a:blip r:embed="rId3">
            <a:alphaModFix/>
          </a:blip>
          <a:stretch>
            <a:fillRect/>
          </a:stretch>
        </p:blipFill>
        <p:spPr>
          <a:xfrm>
            <a:off x="1907050" y="1742125"/>
            <a:ext cx="5329900" cy="2112699"/>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7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Dataset</a:t>
            </a:r>
            <a:endParaRPr/>
          </a:p>
        </p:txBody>
      </p:sp>
      <p:sp>
        <p:nvSpPr>
          <p:cNvPr id="556" name="Google Shape;556;p77"/>
          <p:cNvSpPr txBox="1"/>
          <p:nvPr>
            <p:ph idx="1" type="body"/>
          </p:nvPr>
        </p:nvSpPr>
        <p:spPr>
          <a:xfrm>
            <a:off x="311700" y="1229875"/>
            <a:ext cx="8520600" cy="112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Sensor: Veridicom, Precise, Ethentica, Biometrika….</a:t>
            </a:r>
            <a:endParaRPr/>
          </a:p>
          <a:p>
            <a:pPr indent="0" lvl="0" marL="0" rtl="0" algn="l">
              <a:spcBef>
                <a:spcPts val="1600"/>
              </a:spcBef>
              <a:spcAft>
                <a:spcPts val="1600"/>
              </a:spcAft>
              <a:buNone/>
            </a:pPr>
            <a:r>
              <a:rPr lang="en"/>
              <a:t>Technology: Capacitive, Electro-optical, Optical</a:t>
            </a:r>
            <a:endParaRPr/>
          </a:p>
        </p:txBody>
      </p:sp>
      <p:graphicFrame>
        <p:nvGraphicFramePr>
          <p:cNvPr id="557" name="Google Shape;557;p77"/>
          <p:cNvGraphicFramePr/>
          <p:nvPr/>
        </p:nvGraphicFramePr>
        <p:xfrm>
          <a:off x="6042900" y="339240"/>
          <a:ext cx="3000000" cy="3000000"/>
        </p:xfrm>
        <a:graphic>
          <a:graphicData uri="http://schemas.openxmlformats.org/drawingml/2006/table">
            <a:tbl>
              <a:tblPr>
                <a:noFill/>
                <a:tableStyleId>{7125B6EF-DF1E-4C0A-BF1D-152659DAF517}</a:tableStyleId>
              </a:tblPr>
              <a:tblGrid>
                <a:gridCol w="815625"/>
                <a:gridCol w="1020925"/>
                <a:gridCol w="722400"/>
              </a:tblGrid>
              <a:tr h="220400">
                <a:tc>
                  <a:txBody>
                    <a:bodyPr/>
                    <a:lstStyle/>
                    <a:p>
                      <a:pPr indent="0" lvl="0" marL="0" rtl="0" algn="l">
                        <a:spcBef>
                          <a:spcPts val="0"/>
                        </a:spcBef>
                        <a:spcAft>
                          <a:spcPts val="0"/>
                        </a:spcAft>
                        <a:buNone/>
                      </a:pPr>
                      <a:r>
                        <a:rPr lang="en" sz="800"/>
                        <a:t>Dataset</a:t>
                      </a:r>
                      <a:endParaRPr sz="800"/>
                    </a:p>
                  </a:txBody>
                  <a:tcPr marT="91425" marB="91425" marR="91425" marL="91425"/>
                </a:tc>
                <a:tc>
                  <a:txBody>
                    <a:bodyPr/>
                    <a:lstStyle/>
                    <a:p>
                      <a:pPr indent="0" lvl="0" marL="0" rtl="0" algn="l">
                        <a:spcBef>
                          <a:spcPts val="0"/>
                        </a:spcBef>
                        <a:spcAft>
                          <a:spcPts val="0"/>
                        </a:spcAft>
                        <a:buNone/>
                      </a:pPr>
                      <a:r>
                        <a:rPr lang="en" sz="800"/>
                        <a:t>Sensor</a:t>
                      </a:r>
                      <a:endParaRPr sz="800"/>
                    </a:p>
                  </a:txBody>
                  <a:tcPr marT="91425" marB="91425" marR="91425" marL="91425"/>
                </a:tc>
                <a:tc>
                  <a:txBody>
                    <a:bodyPr/>
                    <a:lstStyle/>
                    <a:p>
                      <a:pPr indent="0" lvl="0" marL="0" rtl="0" algn="l">
                        <a:spcBef>
                          <a:spcPts val="0"/>
                        </a:spcBef>
                        <a:spcAft>
                          <a:spcPts val="0"/>
                        </a:spcAft>
                        <a:buNone/>
                      </a:pPr>
                      <a:r>
                        <a:rPr lang="en" sz="800"/>
                        <a:t>Technology</a:t>
                      </a:r>
                      <a:endParaRPr sz="800"/>
                    </a:p>
                  </a:txBody>
                  <a:tcPr marT="91425" marB="91425" marR="91425" marL="91425"/>
                </a:tc>
              </a:tr>
              <a:tr h="234550">
                <a:tc>
                  <a:txBody>
                    <a:bodyPr/>
                    <a:lstStyle/>
                    <a:p>
                      <a:pPr indent="0" lvl="0" marL="0" rtl="0" algn="l">
                        <a:spcBef>
                          <a:spcPts val="0"/>
                        </a:spcBef>
                        <a:spcAft>
                          <a:spcPts val="0"/>
                        </a:spcAft>
                        <a:buNone/>
                      </a:pPr>
                      <a:r>
                        <a:rPr lang="en" sz="800"/>
                        <a:t>LivDet 2011</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Sagem</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Digital Persona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Italdata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149650">
                <a:tc>
                  <a:txBody>
                    <a:bodyPr/>
                    <a:lstStyle/>
                    <a:p>
                      <a:pPr indent="0" lvl="0" marL="0" rtl="0" algn="l">
                        <a:spcBef>
                          <a:spcPts val="0"/>
                        </a:spcBef>
                        <a:spcAft>
                          <a:spcPts val="0"/>
                        </a:spcAft>
                        <a:buNone/>
                      </a:pPr>
                      <a:r>
                        <a:rPr lang="en" sz="800"/>
                        <a:t>LivDet 2013</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CrossMatch</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Swipe</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Italdata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bl>
          </a:graphicData>
        </a:graphic>
      </p:graphicFrame>
      <p:graphicFrame>
        <p:nvGraphicFramePr>
          <p:cNvPr id="558" name="Google Shape;558;p77"/>
          <p:cNvGraphicFramePr/>
          <p:nvPr/>
        </p:nvGraphicFramePr>
        <p:xfrm>
          <a:off x="2547875" y="2304490"/>
          <a:ext cx="3000000" cy="3000000"/>
        </p:xfrm>
        <a:graphic>
          <a:graphicData uri="http://schemas.openxmlformats.org/drawingml/2006/table">
            <a:tbl>
              <a:tblPr>
                <a:noFill/>
                <a:tableStyleId>{7125B6EF-DF1E-4C0A-BF1D-152659DAF517}</a:tableStyleId>
              </a:tblPr>
              <a:tblGrid>
                <a:gridCol w="815625"/>
                <a:gridCol w="1020925"/>
                <a:gridCol w="722400"/>
              </a:tblGrid>
              <a:tr h="100000">
                <a:tc>
                  <a:txBody>
                    <a:bodyPr/>
                    <a:lstStyle/>
                    <a:p>
                      <a:pPr indent="0" lvl="0" marL="0" rtl="0" algn="l">
                        <a:spcBef>
                          <a:spcPts val="0"/>
                        </a:spcBef>
                        <a:spcAft>
                          <a:spcPts val="0"/>
                        </a:spcAft>
                        <a:buNone/>
                      </a:pPr>
                      <a:r>
                        <a:rPr lang="en" sz="800"/>
                        <a:t>Dataset</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800"/>
                        <a:t>Sensor</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800"/>
                        <a:t>Technology</a:t>
                      </a:r>
                      <a:endParaRPr sz="8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100000">
                <a:tc>
                  <a:txBody>
                    <a:bodyPr/>
                    <a:lstStyle/>
                    <a:p>
                      <a:pPr indent="0" lvl="0" marL="0" rtl="0" algn="l">
                        <a:spcBef>
                          <a:spcPts val="0"/>
                        </a:spcBef>
                        <a:spcAft>
                          <a:spcPts val="0"/>
                        </a:spcAft>
                        <a:buNone/>
                      </a:pPr>
                      <a:r>
                        <a:rPr lang="en" sz="800"/>
                        <a:t>LivDet 2015</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800"/>
                        <a:t>Green Bit</a:t>
                      </a:r>
                      <a:endParaRPr sz="800"/>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800"/>
                        <a:t>Optical</a:t>
                      </a:r>
                      <a:endParaRPr sz="800"/>
                    </a:p>
                  </a:txBody>
                  <a:tcPr marT="91425" marB="91425" marR="91425" marL="91425">
                    <a:lnT cap="flat" cmpd="sng" w="9525">
                      <a:solidFill>
                        <a:srgbClr val="9E9E9E"/>
                      </a:solidFill>
                      <a:prstDash val="solid"/>
                      <a:round/>
                      <a:headEnd len="sm" w="sm" type="none"/>
                      <a:tailEnd len="sm" w="sm" type="none"/>
                    </a:lnT>
                  </a:tcPr>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Biometrika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Digital Persona</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t/>
                      </a:r>
                      <a:endParaRPr sz="800"/>
                    </a:p>
                  </a:txBody>
                  <a:tcPr marT="91425" marB="91425" marR="91425" marL="91425"/>
                </a:tc>
                <a:tc>
                  <a:txBody>
                    <a:bodyPr/>
                    <a:lstStyle/>
                    <a:p>
                      <a:pPr indent="0" lvl="0" marL="0" rtl="0" algn="l">
                        <a:spcBef>
                          <a:spcPts val="0"/>
                        </a:spcBef>
                        <a:spcAft>
                          <a:spcPts val="0"/>
                        </a:spcAft>
                        <a:buNone/>
                      </a:pPr>
                      <a:r>
                        <a:rPr lang="en" sz="800"/>
                        <a:t>Crossmatch</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r h="279650">
                <a:tc>
                  <a:txBody>
                    <a:bodyPr/>
                    <a:lstStyle/>
                    <a:p>
                      <a:pPr indent="0" lvl="0" marL="0" rtl="0" algn="l">
                        <a:spcBef>
                          <a:spcPts val="0"/>
                        </a:spcBef>
                        <a:spcAft>
                          <a:spcPts val="0"/>
                        </a:spcAft>
                        <a:buNone/>
                      </a:pPr>
                      <a:r>
                        <a:rPr lang="en" sz="800"/>
                        <a:t>MSU</a:t>
                      </a:r>
                      <a:endParaRPr sz="800"/>
                    </a:p>
                  </a:txBody>
                  <a:tcPr marT="91425" marB="91425" marR="91425" marL="91425"/>
                </a:tc>
                <a:tc>
                  <a:txBody>
                    <a:bodyPr/>
                    <a:lstStyle/>
                    <a:p>
                      <a:pPr indent="0" lvl="0" marL="0" rtl="0" algn="l">
                        <a:spcBef>
                          <a:spcPts val="0"/>
                        </a:spcBef>
                        <a:spcAft>
                          <a:spcPts val="0"/>
                        </a:spcAft>
                        <a:buNone/>
                      </a:pPr>
                      <a:r>
                        <a:rPr lang="en" sz="800"/>
                        <a:t>Identix</a:t>
                      </a:r>
                      <a:endParaRPr sz="800"/>
                    </a:p>
                  </a:txBody>
                  <a:tcPr marT="91425" marB="91425" marR="91425" marL="91425"/>
                </a:tc>
                <a:tc>
                  <a:txBody>
                    <a:bodyPr/>
                    <a:lstStyle/>
                    <a:p>
                      <a:pPr indent="0" lvl="0" marL="0" rtl="0" algn="l">
                        <a:spcBef>
                          <a:spcPts val="0"/>
                        </a:spcBef>
                        <a:spcAft>
                          <a:spcPts val="0"/>
                        </a:spcAft>
                        <a:buNone/>
                      </a:pPr>
                      <a:r>
                        <a:rPr lang="en" sz="800"/>
                        <a:t>Optical</a:t>
                      </a:r>
                      <a:endParaRPr sz="800"/>
                    </a:p>
                  </a:txBody>
                  <a:tcPr marT="91425" marB="91425" marR="91425" marL="91425"/>
                </a:tc>
              </a:tr>
            </a:tbl>
          </a:graphicData>
        </a:graphic>
      </p:graphicFrame>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78"/>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Q&amp;A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a:t>
            </a:r>
            <a:r>
              <a:rPr lang="en"/>
              <a:t>    </a:t>
            </a:r>
            <a:r>
              <a:rPr lang="en"/>
              <a:t>Understanding Physical Attacks</a:t>
            </a:r>
            <a:endParaRPr/>
          </a:p>
        </p:txBody>
      </p:sp>
      <p:sp>
        <p:nvSpPr>
          <p:cNvPr id="123" name="Google Shape;123;p19"/>
          <p:cNvSpPr txBox="1"/>
          <p:nvPr>
            <p:ph idx="1" type="body"/>
          </p:nvPr>
        </p:nvSpPr>
        <p:spPr>
          <a:xfrm>
            <a:off x="311700" y="1229875"/>
            <a:ext cx="8520600" cy="4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Physical Attacks</a:t>
            </a:r>
            <a:endParaRPr/>
          </a:p>
        </p:txBody>
      </p:sp>
      <p:pic>
        <p:nvPicPr>
          <p:cNvPr id="124" name="Google Shape;124;p19"/>
          <p:cNvPicPr preferRelativeResize="0"/>
          <p:nvPr/>
        </p:nvPicPr>
        <p:blipFill>
          <a:blip r:embed="rId3">
            <a:alphaModFix/>
          </a:blip>
          <a:stretch>
            <a:fillRect/>
          </a:stretch>
        </p:blipFill>
        <p:spPr>
          <a:xfrm>
            <a:off x="1521125" y="1769475"/>
            <a:ext cx="6452352" cy="2103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a:t>
            </a:r>
            <a:r>
              <a:rPr lang="en"/>
              <a:t>    </a:t>
            </a:r>
            <a:r>
              <a:rPr lang="en"/>
              <a:t>Understanding Physical Attacks</a:t>
            </a:r>
            <a:endParaRPr/>
          </a:p>
        </p:txBody>
      </p:sp>
      <p:pic>
        <p:nvPicPr>
          <p:cNvPr id="130" name="Google Shape;130;p20"/>
          <p:cNvPicPr preferRelativeResize="0"/>
          <p:nvPr/>
        </p:nvPicPr>
        <p:blipFill>
          <a:blip r:embed="rId3">
            <a:alphaModFix/>
          </a:blip>
          <a:stretch>
            <a:fillRect/>
          </a:stretch>
        </p:blipFill>
        <p:spPr>
          <a:xfrm>
            <a:off x="152400" y="1134825"/>
            <a:ext cx="8839202" cy="3243744"/>
          </a:xfrm>
          <a:prstGeom prst="rect">
            <a:avLst/>
          </a:prstGeom>
          <a:noFill/>
          <a:ln>
            <a:noFill/>
          </a:ln>
        </p:spPr>
      </p:pic>
      <p:sp>
        <p:nvSpPr>
          <p:cNvPr id="131" name="Google Shape;131;p20"/>
          <p:cNvSpPr txBox="1"/>
          <p:nvPr/>
        </p:nvSpPr>
        <p:spPr>
          <a:xfrm>
            <a:off x="6207500" y="4527975"/>
            <a:ext cx="2730900" cy="2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https://www.defcon.org/images/defcon-19/dc-19-presentations/Street/DEFCON-19-Street-Steal-Everything.pdf</a:t>
            </a:r>
            <a:endParaRPr sz="400"/>
          </a:p>
          <a:p>
            <a:pPr indent="0" lvl="0" marL="0" rtl="0" algn="l">
              <a:spcBef>
                <a:spcPts val="0"/>
              </a:spcBef>
              <a:spcAft>
                <a:spcPts val="0"/>
              </a:spcAft>
              <a:buNone/>
            </a:pPr>
            <a:r>
              <a:rPr lang="en" sz="400"/>
              <a:t>https://www.youtube.com/watch?v=JsVtHqICeKE</a:t>
            </a:r>
            <a:endParaRPr sz="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    Understanding Physical Attacks</a:t>
            </a:r>
            <a:endParaRPr/>
          </a:p>
        </p:txBody>
      </p:sp>
      <p:sp>
        <p:nvSpPr>
          <p:cNvPr id="137" name="Google Shape;137;p21"/>
          <p:cNvSpPr txBox="1"/>
          <p:nvPr/>
        </p:nvSpPr>
        <p:spPr>
          <a:xfrm>
            <a:off x="6207500" y="4527975"/>
            <a:ext cx="2730900" cy="2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
              <a:t>https://www.defcon.org/images/defcon-19/dc-19-presentations/Street/DEFCON-19-Street-Steal-Everything.pdf</a:t>
            </a:r>
            <a:endParaRPr sz="400"/>
          </a:p>
          <a:p>
            <a:pPr indent="0" lvl="0" marL="0" rtl="0" algn="l">
              <a:spcBef>
                <a:spcPts val="0"/>
              </a:spcBef>
              <a:spcAft>
                <a:spcPts val="0"/>
              </a:spcAft>
              <a:buNone/>
            </a:pPr>
            <a:r>
              <a:rPr lang="en" sz="400"/>
              <a:t>https://www.youtube.com/watch?v=JsVtHqICeKE</a:t>
            </a:r>
            <a:endParaRPr sz="400"/>
          </a:p>
        </p:txBody>
      </p:sp>
      <p:pic>
        <p:nvPicPr>
          <p:cNvPr id="138" name="Google Shape;138;p21"/>
          <p:cNvPicPr preferRelativeResize="0"/>
          <p:nvPr/>
        </p:nvPicPr>
        <p:blipFill>
          <a:blip r:embed="rId3">
            <a:alphaModFix/>
          </a:blip>
          <a:stretch>
            <a:fillRect/>
          </a:stretch>
        </p:blipFill>
        <p:spPr>
          <a:xfrm>
            <a:off x="382700" y="1218513"/>
            <a:ext cx="4189301" cy="2475174"/>
          </a:xfrm>
          <a:prstGeom prst="rect">
            <a:avLst/>
          </a:prstGeom>
          <a:noFill/>
          <a:ln>
            <a:noFill/>
          </a:ln>
        </p:spPr>
      </p:pic>
      <p:pic>
        <p:nvPicPr>
          <p:cNvPr id="139" name="Google Shape;139;p21"/>
          <p:cNvPicPr preferRelativeResize="0"/>
          <p:nvPr/>
        </p:nvPicPr>
        <p:blipFill>
          <a:blip r:embed="rId4">
            <a:alphaModFix/>
          </a:blip>
          <a:stretch>
            <a:fillRect/>
          </a:stretch>
        </p:blipFill>
        <p:spPr>
          <a:xfrm>
            <a:off x="4895573" y="1218537"/>
            <a:ext cx="3523024" cy="2706426"/>
          </a:xfrm>
          <a:prstGeom prst="rect">
            <a:avLst/>
          </a:prstGeom>
          <a:noFill/>
          <a:ln>
            <a:noFill/>
          </a:ln>
        </p:spPr>
      </p:pic>
      <p:pic>
        <p:nvPicPr>
          <p:cNvPr id="140" name="Google Shape;140;p21"/>
          <p:cNvPicPr preferRelativeResize="0"/>
          <p:nvPr/>
        </p:nvPicPr>
        <p:blipFill rotWithShape="1">
          <a:blip r:embed="rId5">
            <a:alphaModFix/>
          </a:blip>
          <a:srcRect b="27841" l="43507" r="19414" t="18668"/>
          <a:stretch/>
        </p:blipFill>
        <p:spPr>
          <a:xfrm>
            <a:off x="2717400" y="2733650"/>
            <a:ext cx="2048774" cy="2070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